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269" r:id="rId2"/>
    <p:sldId id="259" r:id="rId3"/>
    <p:sldId id="277" r:id="rId4"/>
    <p:sldId id="278" r:id="rId5"/>
    <p:sldId id="274" r:id="rId6"/>
    <p:sldId id="275" r:id="rId7"/>
    <p:sldId id="276" r:id="rId8"/>
    <p:sldId id="279" r:id="rId9"/>
    <p:sldId id="280" r:id="rId10"/>
    <p:sldId id="281" r:id="rId11"/>
    <p:sldId id="291" r:id="rId12"/>
    <p:sldId id="284" r:id="rId13"/>
    <p:sldId id="285" r:id="rId14"/>
    <p:sldId id="301" r:id="rId15"/>
    <p:sldId id="286" r:id="rId16"/>
    <p:sldId id="302" r:id="rId17"/>
    <p:sldId id="421" r:id="rId18"/>
    <p:sldId id="299" r:id="rId19"/>
    <p:sldId id="329" r:id="rId20"/>
    <p:sldId id="423" r:id="rId21"/>
    <p:sldId id="303" r:id="rId22"/>
    <p:sldId id="331" r:id="rId23"/>
    <p:sldId id="422" r:id="rId24"/>
    <p:sldId id="332" r:id="rId25"/>
    <p:sldId id="333" r:id="rId26"/>
    <p:sldId id="334" r:id="rId27"/>
    <p:sldId id="324" r:id="rId28"/>
    <p:sldId id="414" r:id="rId29"/>
    <p:sldId id="413" r:id="rId30"/>
    <p:sldId id="342" r:id="rId31"/>
    <p:sldId id="384" r:id="rId32"/>
    <p:sldId id="424" r:id="rId33"/>
    <p:sldId id="425" r:id="rId34"/>
    <p:sldId id="359" r:id="rId35"/>
    <p:sldId id="360" r:id="rId36"/>
    <p:sldId id="343" r:id="rId37"/>
    <p:sldId id="426" r:id="rId38"/>
    <p:sldId id="428" r:id="rId39"/>
    <p:sldId id="438" r:id="rId40"/>
    <p:sldId id="365" r:id="rId41"/>
    <p:sldId id="440" r:id="rId42"/>
    <p:sldId id="349" r:id="rId43"/>
    <p:sldId id="429" r:id="rId44"/>
    <p:sldId id="351" r:id="rId45"/>
    <p:sldId id="379" r:id="rId46"/>
    <p:sldId id="380" r:id="rId47"/>
    <p:sldId id="427" r:id="rId48"/>
    <p:sldId id="437" r:id="rId49"/>
    <p:sldId id="439" r:id="rId50"/>
    <p:sldId id="436" r:id="rId51"/>
    <p:sldId id="357" r:id="rId52"/>
    <p:sldId id="355" r:id="rId53"/>
    <p:sldId id="356" r:id="rId54"/>
    <p:sldId id="363" r:id="rId55"/>
    <p:sldId id="364" r:id="rId56"/>
    <p:sldId id="367" r:id="rId57"/>
    <p:sldId id="368" r:id="rId58"/>
    <p:sldId id="369" r:id="rId59"/>
    <p:sldId id="370" r:id="rId60"/>
    <p:sldId id="371" r:id="rId61"/>
    <p:sldId id="372" r:id="rId62"/>
    <p:sldId id="373" r:id="rId6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333" autoAdjust="0"/>
  </p:normalViewPr>
  <p:slideViewPr>
    <p:cSldViewPr>
      <p:cViewPr varScale="1">
        <p:scale>
          <a:sx n="68" d="100"/>
          <a:sy n="68" d="100"/>
        </p:scale>
        <p:origin x="2766" y="6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1DF9403-5FD0-456B-8BFD-83A56507CC81}" type="datetimeFigureOut">
              <a:rPr lang="en-US" smtClean="0"/>
              <a:pPr/>
              <a:t>10/9/2019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2E3B11C8-E3F2-4723-B19B-EDE1D217A34F}" type="slidenum">
              <a:rPr lang="en-US" smtClean="0"/>
              <a:pPr/>
              <a:t>‹#›</a:t>
            </a:fld>
            <a:endParaRPr lang="en-US"/>
          </a:p>
        </p:txBody>
      </p:sp>
    </p:spTree>
    <p:extLst>
      <p:ext uri="{BB962C8B-B14F-4D97-AF65-F5344CB8AC3E}">
        <p14:creationId xmlns:p14="http://schemas.microsoft.com/office/powerpoint/2010/main" val="1128203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A3FBA1B-0DB5-4379-8BFD-1824918E926A}" type="datetimeFigureOut">
              <a:rPr lang="en-US" smtClean="0"/>
              <a:pPr/>
              <a:t>10/9/2019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227F1A4-1F26-4D8C-8153-035471DD0096}" type="slidenum">
              <a:rPr lang="en-US" smtClean="0"/>
              <a:pPr/>
              <a:t>‹#›</a:t>
            </a:fld>
            <a:endParaRPr lang="en-US"/>
          </a:p>
        </p:txBody>
      </p:sp>
    </p:spTree>
    <p:extLst>
      <p:ext uri="{BB962C8B-B14F-4D97-AF65-F5344CB8AC3E}">
        <p14:creationId xmlns:p14="http://schemas.microsoft.com/office/powerpoint/2010/main" val="3538529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8" Type="http://schemas.openxmlformats.org/officeDocument/2006/relationships/hyperlink" Target="http://en.wikipedia.org/wiki/Europe" TargetMode="External"/><Relationship Id="rId13" Type="http://schemas.openxmlformats.org/officeDocument/2006/relationships/hyperlink" Target="http://en.wikipedia.org/wiki/Micro-organism" TargetMode="External"/><Relationship Id="rId3" Type="http://schemas.openxmlformats.org/officeDocument/2006/relationships/hyperlink" Target="http://en.wikipedia.org/wiki/Sewage_treatment" TargetMode="External"/><Relationship Id="rId7" Type="http://schemas.openxmlformats.org/officeDocument/2006/relationships/hyperlink" Target="http://en.wikipedia.org/wiki/Sewage" TargetMode="External"/><Relationship Id="rId12" Type="http://schemas.openxmlformats.org/officeDocument/2006/relationships/hyperlink" Target="http://en.wikipedia.org/wiki/Uptake"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en.wikipedia.org/wiki/Pollution" TargetMode="External"/><Relationship Id="rId11" Type="http://schemas.openxmlformats.org/officeDocument/2006/relationships/hyperlink" Target="http://en.wikipedia.org/wiki/Surface_water" TargetMode="External"/><Relationship Id="rId5" Type="http://schemas.openxmlformats.org/officeDocument/2006/relationships/hyperlink" Target="http://en.wikipedia.org/wiki/Clean_Water_Act" TargetMode="External"/><Relationship Id="rId10" Type="http://schemas.openxmlformats.org/officeDocument/2006/relationships/hyperlink" Target="http://en.wikipedia.org/wiki/Groundwater" TargetMode="External"/><Relationship Id="rId4" Type="http://schemas.openxmlformats.org/officeDocument/2006/relationships/hyperlink" Target="http://en.wikipedia.org/wiki/Conventional_pollutant" TargetMode="External"/><Relationship Id="rId9" Type="http://schemas.openxmlformats.org/officeDocument/2006/relationships/hyperlink" Target="http://en.wikipedia.org/wiki/U.S." TargetMode="Externa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en.wikipedia.org/wiki/Oxygen" TargetMode="External"/><Relationship Id="rId7" Type="http://schemas.openxmlformats.org/officeDocument/2006/relationships/hyperlink" Target="http://en.wikipedia.org/wiki/Clean_Water_Act"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en.wikipedia.org/wiki/Conventional_pollutant" TargetMode="External"/><Relationship Id="rId5" Type="http://schemas.openxmlformats.org/officeDocument/2006/relationships/hyperlink" Target="http://en.wikipedia.org/wiki/Sewage_treatment" TargetMode="External"/><Relationship Id="rId4" Type="http://schemas.openxmlformats.org/officeDocument/2006/relationships/hyperlink" Target="http://en.wikipedia.org/wiki/Water_pollution" TargetMode="External"/></Relationships>
</file>

<file path=ppt/notesSlides/_rels/notesSlide43.xml.rels><?xml version="1.0" encoding="UTF-8" standalone="yes"?>
<Relationships xmlns="http://schemas.openxmlformats.org/package/2006/relationships"><Relationship Id="rId8" Type="http://schemas.openxmlformats.org/officeDocument/2006/relationships/hyperlink" Target="http://en.wikipedia.org/wiki/Europe" TargetMode="External"/><Relationship Id="rId13" Type="http://schemas.openxmlformats.org/officeDocument/2006/relationships/hyperlink" Target="http://en.wikipedia.org/wiki/Micro-organism" TargetMode="External"/><Relationship Id="rId3" Type="http://schemas.openxmlformats.org/officeDocument/2006/relationships/hyperlink" Target="http://en.wikipedia.org/wiki/Sewage_treatment" TargetMode="External"/><Relationship Id="rId7" Type="http://schemas.openxmlformats.org/officeDocument/2006/relationships/hyperlink" Target="http://en.wikipedia.org/wiki/Sewage" TargetMode="External"/><Relationship Id="rId12" Type="http://schemas.openxmlformats.org/officeDocument/2006/relationships/hyperlink" Target="http://en.wikipedia.org/wiki/Uptake" TargetMode="External"/><Relationship Id="rId2" Type="http://schemas.openxmlformats.org/officeDocument/2006/relationships/slide" Target="../slides/slide45.xml"/><Relationship Id="rId1" Type="http://schemas.openxmlformats.org/officeDocument/2006/relationships/notesMaster" Target="../notesMasters/notesMaster1.xml"/><Relationship Id="rId6" Type="http://schemas.openxmlformats.org/officeDocument/2006/relationships/hyperlink" Target="http://en.wikipedia.org/wiki/Pollution" TargetMode="External"/><Relationship Id="rId11" Type="http://schemas.openxmlformats.org/officeDocument/2006/relationships/hyperlink" Target="http://en.wikipedia.org/wiki/Surface_water" TargetMode="External"/><Relationship Id="rId5" Type="http://schemas.openxmlformats.org/officeDocument/2006/relationships/hyperlink" Target="http://en.wikipedia.org/wiki/Clean_Water_Act" TargetMode="External"/><Relationship Id="rId10" Type="http://schemas.openxmlformats.org/officeDocument/2006/relationships/hyperlink" Target="http://en.wikipedia.org/wiki/Groundwater" TargetMode="External"/><Relationship Id="rId4" Type="http://schemas.openxmlformats.org/officeDocument/2006/relationships/hyperlink" Target="http://en.wikipedia.org/wiki/Conventional_pollutant" TargetMode="External"/><Relationship Id="rId9" Type="http://schemas.openxmlformats.org/officeDocument/2006/relationships/hyperlink" Target="http://en.wikipedia.org/wiki/U.S."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8" Type="http://schemas.openxmlformats.org/officeDocument/2006/relationships/hyperlink" Target="http://www.businessdictionary.com/definition/objective.html" TargetMode="External"/><Relationship Id="rId13" Type="http://schemas.openxmlformats.org/officeDocument/2006/relationships/hyperlink" Target="http://en.wikipedia.org/wiki/United_States_Environmental_Protection_Agency" TargetMode="External"/><Relationship Id="rId3" Type="http://schemas.openxmlformats.org/officeDocument/2006/relationships/hyperlink" Target="http://www.businessdictionary.com/definition/method.html" TargetMode="External"/><Relationship Id="rId7" Type="http://schemas.openxmlformats.org/officeDocument/2006/relationships/hyperlink" Target="http://www.businessdictionary.com/definition/mean.html" TargetMode="External"/><Relationship Id="rId12" Type="http://schemas.openxmlformats.org/officeDocument/2006/relationships/hyperlink" Target="http://www.businessdictionary.com/definition/resource.html" TargetMode="External"/><Relationship Id="rId2" Type="http://schemas.openxmlformats.org/officeDocument/2006/relationships/slide" Target="../slides/slide55.xml"/><Relationship Id="rId1" Type="http://schemas.openxmlformats.org/officeDocument/2006/relationships/notesMaster" Target="../notesMasters/notesMaster1.xml"/><Relationship Id="rId6" Type="http://schemas.openxmlformats.org/officeDocument/2006/relationships/hyperlink" Target="http://www.businessdictionary.com/definition/practical.html" TargetMode="External"/><Relationship Id="rId11" Type="http://schemas.openxmlformats.org/officeDocument/2006/relationships/hyperlink" Target="http://www.investorwords.com/1967/firm.html" TargetMode="External"/><Relationship Id="rId5" Type="http://schemas.openxmlformats.org/officeDocument/2006/relationships/hyperlink" Target="http://www.businessdictionary.com/definition/effective.html" TargetMode="External"/><Relationship Id="rId10" Type="http://schemas.openxmlformats.org/officeDocument/2006/relationships/hyperlink" Target="http://www.businessdictionary.com/definition/optimum.html" TargetMode="External"/><Relationship Id="rId4" Type="http://schemas.openxmlformats.org/officeDocument/2006/relationships/hyperlink" Target="http://www.businessdictionary.com/definition/technique.html" TargetMode="External"/><Relationship Id="rId9" Type="http://schemas.openxmlformats.org/officeDocument/2006/relationships/hyperlink" Target="http://www.businessdictionary.com/definition/pollution.html"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Nutrients</a:t>
            </a:r>
            <a:r>
              <a:rPr lang="en-US" baseline="0" dirty="0" smtClean="0"/>
              <a:t> are bad – have increased considerably…</a:t>
            </a:r>
          </a:p>
          <a:p>
            <a:r>
              <a:rPr lang="en-US" dirty="0" smtClean="0"/>
              <a:t>Pretend you are back in the 1970s – when a lot of this was first known, or came about…</a:t>
            </a:r>
          </a:p>
          <a:p>
            <a:endParaRPr lang="en-US" dirty="0" smtClean="0"/>
          </a:p>
          <a:p>
            <a:r>
              <a:rPr lang="en-US" dirty="0" smtClean="0"/>
              <a:t>Detergents accounted for 50% of p worldwide</a:t>
            </a:r>
          </a:p>
          <a:p>
            <a:endParaRPr lang="en-US" dirty="0" smtClean="0"/>
          </a:p>
          <a:p>
            <a:endParaRPr lang="en-US" dirty="0" smtClean="0"/>
          </a:p>
          <a:p>
            <a:endParaRPr lang="en-US" dirty="0" smtClean="0"/>
          </a:p>
          <a:p>
            <a:r>
              <a:rPr lang="en-US" dirty="0" smtClean="0"/>
              <a:t>1 </a:t>
            </a:r>
            <a:r>
              <a:rPr lang="en-US" dirty="0" err="1" smtClean="0"/>
              <a:t>lb</a:t>
            </a:r>
            <a:r>
              <a:rPr lang="en-US" dirty="0" smtClean="0"/>
              <a:t> P can grow 700 </a:t>
            </a:r>
            <a:r>
              <a:rPr lang="en-US" dirty="0" err="1" smtClean="0"/>
              <a:t>lbs</a:t>
            </a:r>
            <a:r>
              <a:rPr lang="en-US" baseline="0" dirty="0" smtClean="0"/>
              <a:t> algae!</a:t>
            </a:r>
          </a:p>
          <a:p>
            <a:endParaRPr lang="en-US" baseline="0" dirty="0" smtClean="0"/>
          </a:p>
          <a:p>
            <a:r>
              <a:rPr lang="en-US" baseline="0" dirty="0" smtClean="0"/>
              <a:t>Lake eerie ages 15000 years in 50 years (sped up!).</a:t>
            </a:r>
          </a:p>
          <a:p>
            <a:endParaRPr lang="en-US" baseline="0" dirty="0" smtClean="0"/>
          </a:p>
          <a:p>
            <a:r>
              <a:rPr lang="en-US" baseline="0" dirty="0" smtClean="0"/>
              <a:t>1960s things were getting bad</a:t>
            </a:r>
            <a:endParaRPr lang="en-US" dirty="0" smtClean="0"/>
          </a:p>
          <a:p>
            <a:endParaRPr lang="en-US" dirty="0" smtClean="0"/>
          </a:p>
          <a:p>
            <a:r>
              <a:rPr lang="en-US" dirty="0" smtClean="0"/>
              <a:t>Detergent companies – proctor and gamble, lever brothers, </a:t>
            </a:r>
            <a:r>
              <a:rPr lang="en-US" dirty="0" err="1" smtClean="0"/>
              <a:t>colgate-palmolive</a:t>
            </a:r>
            <a:r>
              <a:rPr lang="en-US" dirty="0" smtClean="0"/>
              <a:t> (80%).  </a:t>
            </a:r>
            <a:r>
              <a:rPr lang="en-US" dirty="0" err="1" smtClean="0"/>
              <a:t>Coopoeratieve</a:t>
            </a:r>
            <a:r>
              <a:rPr lang="en-US" dirty="0" smtClean="0"/>
              <a:t> at </a:t>
            </a:r>
            <a:r>
              <a:rPr lang="en-US" dirty="0" err="1" smtClean="0"/>
              <a:t>first..find</a:t>
            </a:r>
            <a:r>
              <a:rPr lang="en-US" dirty="0" smtClean="0"/>
              <a:t> something else because of public</a:t>
            </a:r>
            <a:r>
              <a:rPr lang="en-US" baseline="0" dirty="0" smtClean="0"/>
              <a:t> concern.  Used a NTA – cancerous.  </a:t>
            </a:r>
          </a:p>
          <a:p>
            <a:r>
              <a:rPr lang="en-US" baseline="0" dirty="0" smtClean="0"/>
              <a:t>1970s reduce P to 8.7% </a:t>
            </a:r>
            <a:r>
              <a:rPr lang="en-US" baseline="0" dirty="0" err="1" smtClean="0"/>
              <a:t>volunteerily</a:t>
            </a:r>
            <a:r>
              <a:rPr lang="en-US" baseline="0" dirty="0" smtClean="0"/>
              <a:t>.  Did not want it banned until they could find an alternative.  </a:t>
            </a:r>
          </a:p>
          <a:p>
            <a:endParaRPr lang="en-US" baseline="0" dirty="0" smtClean="0"/>
          </a:p>
          <a:p>
            <a:r>
              <a:rPr lang="en-US" baseline="0" dirty="0" smtClean="0"/>
              <a:t>1969 – congress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8AF9FC5B-E7B5-4AD3-8839-D65D298214F5}" type="slidenum">
              <a:rPr lang="en-US" smtClean="0"/>
              <a:pPr/>
              <a:t>2</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dirty="0" smtClean="0"/>
              <a:t>They knew that this was happening…they new what</a:t>
            </a:r>
            <a:r>
              <a:rPr lang="en-US" baseline="0" dirty="0" smtClean="0"/>
              <a:t> plants needed – they can see what is out there, and look at these ratios.</a:t>
            </a:r>
          </a:p>
          <a:p>
            <a:pPr eaLnBrk="1" hangingPunct="1"/>
            <a:r>
              <a:rPr lang="en-US" baseline="0" dirty="0" smtClean="0"/>
              <a:t>Lots of phosphorus in sewage – see later = not treated!</a:t>
            </a:r>
          </a:p>
          <a:p>
            <a:pPr eaLnBrk="1" hangingPunct="1"/>
            <a:endParaRPr lang="en-US" baseline="0" dirty="0" smtClean="0"/>
          </a:p>
          <a:p>
            <a:pPr eaLnBrk="1" hangingPunct="1"/>
            <a:r>
              <a:rPr lang="en-US" baseline="0" dirty="0" smtClean="0"/>
              <a:t>Where was P – laundry detergent</a:t>
            </a:r>
          </a:p>
          <a:p>
            <a:pPr eaLnBrk="1" hangingPunct="1"/>
            <a:endParaRPr lang="en-US" dirty="0" smtClean="0"/>
          </a:p>
          <a:p>
            <a:pPr eaLnBrk="1" hangingPunct="1"/>
            <a:endParaRPr lang="en-US" dirty="0" smtClean="0"/>
          </a:p>
          <a:p>
            <a:pPr eaLnBrk="1" hangingPunct="1"/>
            <a:r>
              <a:rPr lang="en-US" dirty="0" smtClean="0"/>
              <a:t>What do you do?  How can you do this – scientific way, primary</a:t>
            </a:r>
            <a:r>
              <a:rPr lang="en-US" baseline="0" dirty="0" smtClean="0"/>
              <a:t> literature…</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9F5CE366-C51E-48C2-BCF4-20D6CB86167B}" type="slidenum">
              <a:rPr lang="en-US"/>
              <a:pPr/>
              <a:t>3</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r>
              <a:rPr lang="en-US" smtClean="0"/>
              <a:t>Strong relationships between P and algal production.  This suggests that P is often limiting to freshwater systems.  </a:t>
            </a:r>
          </a:p>
          <a:p>
            <a:pPr eaLnBrk="1" hangingPunct="1"/>
            <a:endParaRPr lang="en-US" smtClean="0"/>
          </a:p>
          <a:p>
            <a:pPr eaLnBrk="1" hangingPunct="1"/>
            <a:r>
              <a:rPr lang="en-US" smtClean="0"/>
              <a:t>These patterns exist throughout the world.  More nutrients = more chlorophyll 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C9258774-4CB9-4162-A2A6-7870B1010115}" type="slidenum">
              <a:rPr lang="en-US"/>
              <a:pPr/>
              <a:t>4</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r>
              <a:rPr lang="en-US" dirty="0" smtClean="0"/>
              <a:t>However…this can also be done on purpose – more algae,</a:t>
            </a:r>
            <a:r>
              <a:rPr lang="en-US" baseline="0" dirty="0" smtClean="0"/>
              <a:t> more food for zooplankton (remember the grazers of the earth) – more fish…with a lot of environmental issues, not everyone is on the same playing field…</a:t>
            </a: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Again,</a:t>
            </a:r>
            <a:r>
              <a:rPr lang="en-US" baseline="0" dirty="0" smtClean="0"/>
              <a:t> we are still back in the 70’s….</a:t>
            </a:r>
          </a:p>
          <a:p>
            <a:endParaRPr lang="en-US" dirty="0" smtClean="0"/>
          </a:p>
          <a:p>
            <a:r>
              <a:rPr lang="en-US" dirty="0" smtClean="0"/>
              <a:t>What else has a lot of P in it</a:t>
            </a:r>
            <a:r>
              <a:rPr lang="en-US" baseline="0" dirty="0" smtClean="0"/>
              <a:t> still?  </a:t>
            </a:r>
            <a:endParaRPr lang="en-US" dirty="0" smtClean="0"/>
          </a:p>
          <a:p>
            <a:r>
              <a:rPr lang="en-US" dirty="0" smtClean="0"/>
              <a:t>What would you do?   Where do you make</a:t>
            </a:r>
            <a:r>
              <a:rPr lang="en-US" baseline="0" dirty="0" smtClean="0"/>
              <a:t> this link?  Through what media or vehicle or mechanism?  </a:t>
            </a:r>
          </a:p>
          <a:p>
            <a:r>
              <a:rPr lang="en-US" dirty="0" smtClean="0"/>
              <a:t>Phosphorus used in detergents – helps with the cleaning process</a:t>
            </a:r>
          </a:p>
          <a:p>
            <a:pPr lvl="1"/>
            <a:r>
              <a:rPr lang="en-US" dirty="0" smtClean="0"/>
              <a:t>1959 to 1969 – all laundry detergent 7-17% P </a:t>
            </a:r>
          </a:p>
          <a:p>
            <a:pPr lvl="1"/>
            <a:r>
              <a:rPr lang="en-US" dirty="0" smtClean="0"/>
              <a:t>2 million tons of P annually </a:t>
            </a:r>
          </a:p>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F286FD4B-E59B-4890-AC40-9419F5260CBE}" type="slidenum">
              <a:rPr lang="en-US"/>
              <a:pPr/>
              <a:t>6</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dirty="0" smtClean="0"/>
              <a:t>Is phosphorus limiting?  </a:t>
            </a:r>
          </a:p>
          <a:p>
            <a:pPr eaLnBrk="1" hangingPunct="1"/>
            <a:endParaRPr lang="en-US" dirty="0" smtClean="0"/>
          </a:p>
          <a:p>
            <a:pPr eaLnBrk="1" hangingPunct="1"/>
            <a:r>
              <a:rPr lang="en-US" dirty="0" smtClean="0"/>
              <a:t>EXPERIMENTAL LAKE AREA</a:t>
            </a:r>
          </a:p>
          <a:p>
            <a:pPr eaLnBrk="1" hangingPunct="1"/>
            <a:r>
              <a:rPr lang="en-US" dirty="0" smtClean="0"/>
              <a:t>SW ONTARIO</a:t>
            </a:r>
          </a:p>
          <a:p>
            <a:pPr eaLnBrk="1" hangingPunct="1"/>
            <a:endParaRPr lang="en-US" dirty="0" smtClean="0"/>
          </a:p>
          <a:p>
            <a:pPr eaLnBrk="1" hangingPunct="1"/>
            <a:r>
              <a:rPr lang="en-US" dirty="0" smtClean="0"/>
              <a:t>DAVID SCHINDLER – very famous limnologist – had the opportunity to conduct research using whole lake studies</a:t>
            </a:r>
          </a:p>
          <a:p>
            <a:pPr eaLnBrk="1" hangingPunct="1"/>
            <a:endParaRPr lang="en-US" dirty="0" smtClean="0"/>
          </a:p>
          <a:p>
            <a:pPr eaLnBrk="1" hangingPunct="1"/>
            <a:r>
              <a:rPr lang="en-US" dirty="0" smtClean="0"/>
              <a:t>Never been exposed to contaminants</a:t>
            </a:r>
            <a:r>
              <a:rPr lang="en-US" baseline="0" dirty="0" smtClean="0"/>
              <a:t> – oligotrophic systems…</a:t>
            </a: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B1744156-0A5E-4AB5-B715-C6B16A378CF7}" type="slidenum">
              <a:rPr lang="en-US"/>
              <a:pPr/>
              <a:t>7</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r>
              <a:rPr lang="en-US" dirty="0" smtClean="0"/>
              <a:t>Classic example…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96A4E2FC-B9F5-4E45-968C-3415AC68A3D7}" type="slidenum">
              <a:rPr lang="en-US"/>
              <a:pPr/>
              <a:t>8</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smtClean="0"/>
              <a:t>Took it a step further – can lakes recover from eutrophication?  Lake 304.  Added nutrients and then stopped to see if it could recover…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1757C1C3-7686-47C3-8FA3-C962115C3EEE}" type="slidenum">
              <a:rPr lang="en-US"/>
              <a:pPr/>
              <a:t>9</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r>
              <a:rPr lang="en-US" dirty="0" smtClean="0"/>
              <a:t>Yes indeed, they did recover.  This is also very important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5D4248C1-AF84-42CF-8AD7-DAD8543D36AF}" type="slidenum">
              <a:rPr lang="en-US"/>
              <a:pPr/>
              <a:t>10</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r>
              <a:rPr lang="en-US" dirty="0" smtClean="0"/>
              <a:t>This was very important for the regulation of P in detergents.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Lead to what we call a paradigm?</a:t>
            </a:r>
            <a:r>
              <a:rPr lang="en-US" baseline="0" dirty="0" smtClean="0"/>
              <a:t>  What does that mean? Define distinct concepts or an over arching view of nature</a:t>
            </a:r>
          </a:p>
          <a:p>
            <a:endParaRPr lang="en-US" baseline="0" dirty="0" smtClean="0"/>
          </a:p>
          <a:p>
            <a:r>
              <a:rPr lang="en-US" baseline="0" dirty="0" smtClean="0"/>
              <a:t>Whole lake studies…what else can you do?  Taking water and adding nutrients…</a:t>
            </a:r>
          </a:p>
          <a:p>
            <a:endParaRPr lang="en-US" baseline="0" dirty="0" smtClean="0"/>
          </a:p>
          <a:p>
            <a:r>
              <a:rPr lang="en-US" baseline="0" dirty="0" smtClean="0"/>
              <a:t>Oceans = n limited…</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E92E657D-69DE-487D-B857-EC800BD9FD71}" type="slidenum">
              <a:rPr lang="en-US"/>
              <a:pPr/>
              <a:t>12</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1750D61A-7F67-414B-B29C-8EA43438BD6B}" type="slidenum">
              <a:rPr lang="en-US"/>
              <a:pPr/>
              <a:t>13</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dirty="0" smtClean="0"/>
              <a:t>Can also do these in situ – some potential problems with doing these in the lab in bottles.  What might be bad about this?  </a:t>
            </a:r>
          </a:p>
          <a:p>
            <a:pPr eaLnBrk="1" hangingPunct="1"/>
            <a:endParaRPr lang="en-US" dirty="0" smtClean="0"/>
          </a:p>
          <a:p>
            <a:pPr eaLnBrk="1" hangingPunct="1"/>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Averages – would actually have replicates right? </a:t>
            </a:r>
          </a:p>
          <a:p>
            <a:endParaRPr lang="en-US" dirty="0" smtClean="0"/>
          </a:p>
          <a:p>
            <a:r>
              <a:rPr lang="en-US" dirty="0" smtClean="0"/>
              <a:t>Control (</a:t>
            </a:r>
            <a:r>
              <a:rPr lang="en-US" smtClean="0"/>
              <a:t>no nutrients</a:t>
            </a:r>
            <a:r>
              <a:rPr lang="en-US" baseline="0" smtClean="0"/>
              <a:t> added)</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273AFC88-8C3E-4FA5-B5B6-D3D65D833292}" type="slidenum">
              <a:rPr lang="en-US"/>
              <a:pPr/>
              <a:t>15</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defTabSz="931774">
              <a:defRPr/>
            </a:pPr>
            <a:r>
              <a:rPr lang="en-US" dirty="0">
                <a:latin typeface="Times New Roman" pitchFamily="18" charset="0"/>
                <a:cs typeface="Times New Roman" pitchFamily="18" charset="0"/>
              </a:rPr>
              <a:t>Elser et al. (2007) Conducted literature search to find experiments examining P and N effects on production of natural algal communities – meta-analysis…</a:t>
            </a:r>
          </a:p>
          <a:p>
            <a:pPr eaLnBrk="1" hangingPunct="1"/>
            <a:r>
              <a:rPr lang="en-US" dirty="0" smtClean="0"/>
              <a:t>What was their</a:t>
            </a:r>
            <a:r>
              <a:rPr lang="en-US" baseline="0" dirty="0" smtClean="0"/>
              <a:t> goal?  How did they do it? </a:t>
            </a:r>
            <a:endParaRPr lang="en-US" dirty="0" smtClean="0"/>
          </a:p>
          <a:p>
            <a:pPr eaLnBrk="1" hangingPunct="1"/>
            <a:endParaRPr lang="en-US" dirty="0" smtClean="0"/>
          </a:p>
          <a:p>
            <a:pPr eaLnBrk="1" hangingPunct="1"/>
            <a:r>
              <a:rPr lang="en-US" dirty="0" smtClean="0"/>
              <a:t>E measured value of response variable </a:t>
            </a:r>
            <a:r>
              <a:rPr lang="en-US" baseline="0" dirty="0" smtClean="0"/>
              <a:t> = what was the response variable that they measured?</a:t>
            </a:r>
          </a:p>
          <a:p>
            <a:pPr eaLnBrk="1" hangingPunct="1"/>
            <a:r>
              <a:rPr lang="en-US" dirty="0" smtClean="0"/>
              <a:t>For x enrichment…</a:t>
            </a:r>
          </a:p>
          <a:p>
            <a:pPr eaLnBrk="1" hangingPunct="1"/>
            <a:r>
              <a:rPr lang="en-US" dirty="0" smtClean="0"/>
              <a:t>C = control</a:t>
            </a:r>
          </a:p>
          <a:p>
            <a:pPr eaLnBrk="1" hangingPunct="1"/>
            <a:r>
              <a:rPr lang="en-US" dirty="0" smtClean="0"/>
              <a:t>Why do this?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Look</a:t>
            </a:r>
            <a:r>
              <a:rPr lang="en-US" baseline="0" dirty="0" smtClean="0"/>
              <a:t> at these stressors, we will see that the effects can vary depending on whether other stressors are present…tie some of these stressors together at the end of the semester…</a:t>
            </a:r>
          </a:p>
          <a:p>
            <a:r>
              <a:rPr lang="en-US" baseline="0" dirty="0" smtClean="0"/>
              <a:t>What does he come up with as a reason?  Why is N so much more important than originally thought?</a:t>
            </a:r>
          </a:p>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B323ADBF-A7E1-406B-9B2B-614B51AD7441}" type="slidenum">
              <a:rPr lang="en-US"/>
              <a:pPr/>
              <a:t>17</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r>
              <a:rPr lang="en-US" dirty="0" smtClean="0"/>
              <a:t>How determine this?  Standardized effect – compare how much change in biomass was seen relative to controls =  percentage so that it can be standardized across studies.</a:t>
            </a:r>
          </a:p>
          <a:p>
            <a:pPr eaLnBrk="1" hangingPunct="1"/>
            <a:r>
              <a:rPr lang="en-US" dirty="0" smtClean="0"/>
              <a:t>N and P strong and widespread; </a:t>
            </a:r>
          </a:p>
          <a:p>
            <a:pPr eaLnBrk="1" hangingPunct="1"/>
            <a:endParaRPr lang="en-US" dirty="0" smtClean="0"/>
          </a:p>
          <a:p>
            <a:pPr eaLnBrk="1" hangingPunct="1"/>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27F1A4-1F26-4D8C-8153-035471DD0096}" type="slidenum">
              <a:rPr lang="en-US" smtClean="0"/>
              <a:pPr/>
              <a:t>18</a:t>
            </a:fld>
            <a:endParaRPr lang="en-US"/>
          </a:p>
        </p:txBody>
      </p:sp>
    </p:spTree>
    <p:extLst>
      <p:ext uri="{BB962C8B-B14F-4D97-AF65-F5344CB8AC3E}">
        <p14:creationId xmlns:p14="http://schemas.microsoft.com/office/powerpoint/2010/main" val="3934202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Often think of this in the terms</a:t>
            </a:r>
            <a:r>
              <a:rPr lang="en-US" baseline="0" dirty="0" smtClean="0"/>
              <a:t> of N:P, as we have talked about the most important nutrients in aquatic ecosystems. </a:t>
            </a:r>
          </a:p>
          <a:p>
            <a:pPr eaLnBrk="1" hangingPunct="1"/>
            <a:r>
              <a:rPr lang="en-US" dirty="0" smtClean="0">
                <a:latin typeface="Times" charset="0"/>
              </a:rPr>
              <a:t>Redfield ratio = ratio of </a:t>
            </a:r>
            <a:r>
              <a:rPr lang="en-US" dirty="0" err="1" smtClean="0">
                <a:latin typeface="Times" charset="0"/>
              </a:rPr>
              <a:t>CNP</a:t>
            </a:r>
            <a:r>
              <a:rPr lang="en-US" dirty="0" smtClean="0">
                <a:latin typeface="Times" charset="0"/>
              </a:rPr>
              <a:t> in marine algae; relatively stable did not vary; Thought that if the nutrients in the system were different then there would be an imbalance and growth would suffer.  Depending on the differences you can predict nutrient limitation.  </a:t>
            </a:r>
          </a:p>
          <a:p>
            <a:pPr eaLnBrk="1" hangingPunct="1"/>
            <a:r>
              <a:rPr lang="en-US" dirty="0" smtClean="0">
                <a:latin typeface="Times" charset="0"/>
              </a:rPr>
              <a:t>If more nitrogen this ratio will go up and then the system would be imbalanced and the system would be p limited</a:t>
            </a:r>
          </a:p>
          <a:p>
            <a:pPr eaLnBrk="1" hangingPunct="1"/>
            <a:r>
              <a:rPr lang="en-US" dirty="0" smtClean="0">
                <a:latin typeface="Times" charset="0"/>
              </a:rPr>
              <a:t>If more phosphorus the ratio in the water would be lower and this would indicate that there is nitrogen limitation.</a:t>
            </a:r>
          </a:p>
          <a:p>
            <a:pPr eaLnBrk="1" hangingPunct="1"/>
            <a:endParaRPr lang="en-US" dirty="0" smtClean="0">
              <a:latin typeface="Times" charset="0"/>
            </a:endParaRPr>
          </a:p>
          <a:p>
            <a:pPr eaLnBrk="1" hangingPunct="1"/>
            <a:r>
              <a:rPr lang="en-US" dirty="0" smtClean="0">
                <a:latin typeface="Times" charset="0"/>
              </a:rPr>
              <a:t>Anything different than 16:1= limitation</a:t>
            </a:r>
          </a:p>
          <a:p>
            <a:pPr eaLnBrk="1" hangingPunct="1"/>
            <a:r>
              <a:rPr lang="en-US" dirty="0" smtClean="0">
                <a:latin typeface="Times" charset="0"/>
              </a:rPr>
              <a:t>More nitrogen and this goes up = higher ratios indicate P </a:t>
            </a:r>
            <a:r>
              <a:rPr lang="en-US" dirty="0" err="1" smtClean="0">
                <a:latin typeface="Times" charset="0"/>
              </a:rPr>
              <a:t>limitiation</a:t>
            </a:r>
            <a:endParaRPr lang="en-US" dirty="0" smtClean="0">
              <a:latin typeface="Times" charset="0"/>
            </a:endParaRPr>
          </a:p>
          <a:p>
            <a:pPr eaLnBrk="1" hangingPunct="1"/>
            <a:r>
              <a:rPr lang="en-US" dirty="0" smtClean="0">
                <a:latin typeface="Times" charset="0"/>
              </a:rPr>
              <a:t>More P and this goes down = n limitation</a:t>
            </a:r>
          </a:p>
          <a:p>
            <a:pPr eaLnBrk="1" hangingPunct="1"/>
            <a:r>
              <a:rPr lang="en-US" dirty="0" smtClean="0">
                <a:latin typeface="Times" charset="0"/>
              </a:rPr>
              <a:t>Been well studied; this has been found to be hold true in a lot of systems.  16:1 are not the numbers that they use now though/ based on marine, different species have different ratios.</a:t>
            </a:r>
          </a:p>
          <a:p>
            <a:pPr eaLnBrk="1" hangingPunct="1"/>
            <a:endParaRPr lang="en-US" dirty="0" smtClean="0">
              <a:latin typeface="Times" charset="0"/>
            </a:endParaRPr>
          </a:p>
          <a:p>
            <a:pPr eaLnBrk="1" hangingPunct="1"/>
            <a:endParaRPr lang="en-US" dirty="0" smtClean="0">
              <a:latin typeface="Times" charset="0"/>
            </a:endParaRPr>
          </a:p>
          <a:p>
            <a:pPr eaLnBrk="1" hangingPunct="1"/>
            <a:r>
              <a:rPr lang="en-US" dirty="0" smtClean="0">
                <a:latin typeface="Times" charset="0"/>
              </a:rPr>
              <a:t>Maybe we have </a:t>
            </a:r>
          </a:p>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charset="0"/>
              </a:defRPr>
            </a:lvl1pPr>
            <a:lvl2pPr marL="742950" indent="-285750" defTabSz="931863">
              <a:defRPr sz="2400">
                <a:solidFill>
                  <a:schemeClr val="tx1"/>
                </a:solidFill>
                <a:latin typeface="Times" charset="0"/>
              </a:defRPr>
            </a:lvl2pPr>
            <a:lvl3pPr marL="1143000" indent="-228600" defTabSz="931863">
              <a:defRPr sz="2400">
                <a:solidFill>
                  <a:schemeClr val="tx1"/>
                </a:solidFill>
                <a:latin typeface="Times" charset="0"/>
              </a:defRPr>
            </a:lvl3pPr>
            <a:lvl4pPr marL="1600200" indent="-228600" defTabSz="931863">
              <a:defRPr sz="2400">
                <a:solidFill>
                  <a:schemeClr val="tx1"/>
                </a:solidFill>
                <a:latin typeface="Times" charset="0"/>
              </a:defRPr>
            </a:lvl4pPr>
            <a:lvl5pPr marL="2057400" indent="-228600" defTabSz="931863">
              <a:defRPr sz="2400">
                <a:solidFill>
                  <a:schemeClr val="tx1"/>
                </a:solidFill>
                <a:latin typeface="Times" charset="0"/>
              </a:defRPr>
            </a:lvl5pPr>
            <a:lvl6pPr marL="2514600" indent="-228600" defTabSz="931863" eaLnBrk="0" fontAlgn="base" hangingPunct="0">
              <a:spcBef>
                <a:spcPct val="0"/>
              </a:spcBef>
              <a:spcAft>
                <a:spcPct val="0"/>
              </a:spcAft>
              <a:defRPr sz="2400">
                <a:solidFill>
                  <a:schemeClr val="tx1"/>
                </a:solidFill>
                <a:latin typeface="Times" charset="0"/>
              </a:defRPr>
            </a:lvl6pPr>
            <a:lvl7pPr marL="2971800" indent="-228600" defTabSz="931863" eaLnBrk="0" fontAlgn="base" hangingPunct="0">
              <a:spcBef>
                <a:spcPct val="0"/>
              </a:spcBef>
              <a:spcAft>
                <a:spcPct val="0"/>
              </a:spcAft>
              <a:defRPr sz="2400">
                <a:solidFill>
                  <a:schemeClr val="tx1"/>
                </a:solidFill>
                <a:latin typeface="Times" charset="0"/>
              </a:defRPr>
            </a:lvl7pPr>
            <a:lvl8pPr marL="3429000" indent="-228600" defTabSz="931863" eaLnBrk="0" fontAlgn="base" hangingPunct="0">
              <a:spcBef>
                <a:spcPct val="0"/>
              </a:spcBef>
              <a:spcAft>
                <a:spcPct val="0"/>
              </a:spcAft>
              <a:defRPr sz="2400">
                <a:solidFill>
                  <a:schemeClr val="tx1"/>
                </a:solidFill>
                <a:latin typeface="Times" charset="0"/>
              </a:defRPr>
            </a:lvl8pPr>
            <a:lvl9pPr marL="3886200" indent="-228600" defTabSz="931863" eaLnBrk="0" fontAlgn="base" hangingPunct="0">
              <a:spcBef>
                <a:spcPct val="0"/>
              </a:spcBef>
              <a:spcAft>
                <a:spcPct val="0"/>
              </a:spcAft>
              <a:defRPr sz="2400">
                <a:solidFill>
                  <a:schemeClr val="tx1"/>
                </a:solidFill>
                <a:latin typeface="Times" charset="0"/>
              </a:defRPr>
            </a:lvl9pPr>
          </a:lstStyle>
          <a:p>
            <a:fld id="{FDADF3DA-8C19-40BE-8DD3-12C536D791F0}" type="slidenum">
              <a:rPr lang="en-US" sz="1200" smtClean="0"/>
              <a:pPr/>
              <a:t>20</a:t>
            </a:fld>
            <a:endParaRPr lang="en-US" sz="120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This is the cycle; much more complex than 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N</a:t>
            </a:r>
            <a:r>
              <a:rPr lang="en-US" sz="1200" baseline="-25000" dirty="0" smtClean="0"/>
              <a:t>2</a:t>
            </a:r>
            <a:r>
              <a:rPr lang="en-US" sz="1200" dirty="0" smtClean="0">
                <a:sym typeface="Wingdings" pitchFamily="2" charset="2"/>
              </a:rPr>
              <a:t>organic 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Ammonium (</a:t>
            </a:r>
            <a:r>
              <a:rPr lang="en-US" sz="1200" dirty="0" smtClean="0">
                <a:sym typeface="Wingdings" pitchFamily="2" charset="2"/>
              </a:rPr>
              <a:t>NH</a:t>
            </a:r>
            <a:r>
              <a:rPr lang="en-US" sz="1200" baseline="-25000" dirty="0" smtClean="0">
                <a:sym typeface="Wingdings" pitchFamily="2" charset="2"/>
              </a:rPr>
              <a:t>4</a:t>
            </a:r>
            <a:r>
              <a:rPr lang="en-US" sz="1200" dirty="0" smtClean="0"/>
              <a:t>) production through decomposition of organic matter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Nitrification</a:t>
            </a:r>
            <a:r>
              <a:rPr lang="en-US" baseline="0" dirty="0" smtClean="0"/>
              <a:t> - </a:t>
            </a:r>
            <a:r>
              <a:rPr lang="en-US" dirty="0" smtClean="0"/>
              <a:t>Ammonium to Nitrate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Loss of nitrogen from a system unless it is fixed again</a:t>
            </a:r>
          </a:p>
          <a:p>
            <a:pPr eaLnBrk="1" hangingPunct="1"/>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Much more complex – several processes</a:t>
            </a:r>
            <a:r>
              <a:rPr lang="en-US" baseline="0" dirty="0" smtClean="0"/>
              <a:t> that are important…</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Cyanobacteria</a:t>
            </a:r>
            <a:r>
              <a:rPr lang="en-US" baseline="0" dirty="0" smtClean="0"/>
              <a:t> do well when there is a lot of P -  does not mean that there is not a lot of N, but there is not a lot of N relative to P!</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2400">
                <a:solidFill>
                  <a:schemeClr val="tx1"/>
                </a:solidFill>
                <a:latin typeface="Times" charset="0"/>
              </a:defRPr>
            </a:lvl1pPr>
            <a:lvl2pPr marL="742950" indent="-285750" defTabSz="931863">
              <a:defRPr sz="2400">
                <a:solidFill>
                  <a:schemeClr val="tx1"/>
                </a:solidFill>
                <a:latin typeface="Times" charset="0"/>
              </a:defRPr>
            </a:lvl2pPr>
            <a:lvl3pPr marL="1143000" indent="-228600" defTabSz="931863">
              <a:defRPr sz="2400">
                <a:solidFill>
                  <a:schemeClr val="tx1"/>
                </a:solidFill>
                <a:latin typeface="Times" charset="0"/>
              </a:defRPr>
            </a:lvl3pPr>
            <a:lvl4pPr marL="1600200" indent="-228600" defTabSz="931863">
              <a:defRPr sz="2400">
                <a:solidFill>
                  <a:schemeClr val="tx1"/>
                </a:solidFill>
                <a:latin typeface="Times" charset="0"/>
              </a:defRPr>
            </a:lvl4pPr>
            <a:lvl5pPr marL="2057400" indent="-228600" defTabSz="931863">
              <a:defRPr sz="2400">
                <a:solidFill>
                  <a:schemeClr val="tx1"/>
                </a:solidFill>
                <a:latin typeface="Times" charset="0"/>
              </a:defRPr>
            </a:lvl5pPr>
            <a:lvl6pPr marL="2514600" indent="-228600" defTabSz="931863" eaLnBrk="0" fontAlgn="base" hangingPunct="0">
              <a:spcBef>
                <a:spcPct val="0"/>
              </a:spcBef>
              <a:spcAft>
                <a:spcPct val="0"/>
              </a:spcAft>
              <a:defRPr sz="2400">
                <a:solidFill>
                  <a:schemeClr val="tx1"/>
                </a:solidFill>
                <a:latin typeface="Times" charset="0"/>
              </a:defRPr>
            </a:lvl6pPr>
            <a:lvl7pPr marL="2971800" indent="-228600" defTabSz="931863" eaLnBrk="0" fontAlgn="base" hangingPunct="0">
              <a:spcBef>
                <a:spcPct val="0"/>
              </a:spcBef>
              <a:spcAft>
                <a:spcPct val="0"/>
              </a:spcAft>
              <a:defRPr sz="2400">
                <a:solidFill>
                  <a:schemeClr val="tx1"/>
                </a:solidFill>
                <a:latin typeface="Times" charset="0"/>
              </a:defRPr>
            </a:lvl7pPr>
            <a:lvl8pPr marL="3429000" indent="-228600" defTabSz="931863" eaLnBrk="0" fontAlgn="base" hangingPunct="0">
              <a:spcBef>
                <a:spcPct val="0"/>
              </a:spcBef>
              <a:spcAft>
                <a:spcPct val="0"/>
              </a:spcAft>
              <a:defRPr sz="2400">
                <a:solidFill>
                  <a:schemeClr val="tx1"/>
                </a:solidFill>
                <a:latin typeface="Times" charset="0"/>
              </a:defRPr>
            </a:lvl8pPr>
            <a:lvl9pPr marL="3886200" indent="-228600" defTabSz="931863" eaLnBrk="0" fontAlgn="base" hangingPunct="0">
              <a:spcBef>
                <a:spcPct val="0"/>
              </a:spcBef>
              <a:spcAft>
                <a:spcPct val="0"/>
              </a:spcAft>
              <a:defRPr sz="2400">
                <a:solidFill>
                  <a:schemeClr val="tx1"/>
                </a:solidFill>
                <a:latin typeface="Times" charset="0"/>
              </a:defRPr>
            </a:lvl9pPr>
          </a:lstStyle>
          <a:p>
            <a:fld id="{9A4A25F0-7F48-479D-B9F6-438F906F2C2C}" type="slidenum">
              <a:rPr lang="en-US" sz="1200" smtClean="0"/>
              <a:pPr/>
              <a:t>23</a:t>
            </a:fld>
            <a:endParaRPr lang="en-US" sz="1200"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pPr eaLnBrk="1" hangingPunct="1"/>
            <a:r>
              <a:rPr lang="en-US" b="1" smtClean="0"/>
              <a:t>Molecular nitrogen is not usable by aquatic plants unless it is converted to a different form</a:t>
            </a:r>
            <a:r>
              <a:rPr lang="en-US" smtClean="0"/>
              <a:t>.  Conversion to organic form – used by the organism that is converting it!  However, very few organisms are able to do this conversion.   Not received a considerable amount of attention (last 2-3 decades).  Can be a significant source!  hose that can are called nitrogen fixers – transformation of N2– this is why it is often considered an autochthonous source – internal mechanisms make it available to organisms.  (if you just considered where it came from, and not its usability, them you might consider it allochthonous source.)</a:t>
            </a:r>
          </a:p>
          <a:p>
            <a:pPr eaLnBrk="1" hangingPunct="1"/>
            <a:r>
              <a:rPr lang="en-US" smtClean="0"/>
              <a:t>Different types of bacteria are responsible for this – talk more about this later</a:t>
            </a:r>
          </a:p>
          <a:p>
            <a:pPr eaLnBrk="1" hangingPunct="1"/>
            <a:r>
              <a:rPr lang="en-US" smtClean="0"/>
              <a:t>Mainly cyanobacteria – strong correlations between cyanobacteria and nitrogen fixation in open waters.  </a:t>
            </a:r>
          </a:p>
          <a:p>
            <a:pPr eaLnBrk="1" hangingPunct="1"/>
            <a:r>
              <a:rPr lang="en-US" smtClean="0"/>
              <a:t>There is an enzyme that is responsible for this reaction – nitrogenae using ATP as energy source.  Produces ammounium which is converted to ammo acids and sent to cells for protein synthesis.  Bring the N2 in and convert it to a type that allows them to grow.  Can not function in the presence of oxygen – How do they deal with this?  Live in anearobic environments.   </a:t>
            </a:r>
            <a:r>
              <a:rPr lang="en-US" b="1" smtClean="0"/>
              <a:t>Get the energy to do this through light!  Just like a lot of things that we will talk about, it can be inhibited at the surface because light it too much. </a:t>
            </a:r>
          </a:p>
          <a:p>
            <a:pPr eaLnBrk="1" hangingPunct="1"/>
            <a:r>
              <a:rPr lang="en-US" smtClean="0"/>
              <a:t>When there is oxygen – heterocyst which is a specialized cell that creates an anoxic environment – this is where N fixatio noccurs.  (in anaerobic do not need this – but have developed evolved this mechanisms for doing this when oxygen is available. </a:t>
            </a:r>
          </a:p>
          <a:p>
            <a:pPr eaLnBrk="1" hangingPunct="1"/>
            <a:r>
              <a:rPr lang="en-US" b="1" smtClean="0"/>
              <a:t>Keeps other gases out!</a:t>
            </a:r>
          </a:p>
          <a:p>
            <a:pPr eaLnBrk="1" hangingPunct="1"/>
            <a:r>
              <a:rPr lang="en-US" smtClean="0"/>
              <a:t>As we will see, N fixation can be important depending on conditions – including how much N is available already in usable form.  Remember this takes energy to do – only do it if you have to.  </a:t>
            </a:r>
          </a:p>
          <a:p>
            <a:pPr eaLnBrk="1" hangingPunct="1"/>
            <a:r>
              <a:rPr lang="en-US" smtClean="0"/>
              <a:t>Iron and molybedum – more of these elements = more fixation</a:t>
            </a:r>
          </a:p>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630C969-177C-4D4C-949D-94EB19C79700}" type="slidenum">
              <a:rPr lang="en-US"/>
              <a:pPr/>
              <a:t>24</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smtClean="0"/>
              <a:t>Examples of heterocysts.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ACEE41F-230C-4040-92CF-3B84419CC7F5}" type="slidenum">
              <a:rPr lang="en-US"/>
              <a:pPr/>
              <a:t>25</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smtClean="0"/>
              <a:t>(there is a lot of P relative to N) related to amount of N available.  </a:t>
            </a:r>
          </a:p>
          <a:p>
            <a:pPr eaLnBrk="1" hangingPunct="1"/>
            <a:r>
              <a:rPr lang="en-US" smtClean="0"/>
              <a:t>Gives competitive advantage to species that can “manufacture” their own supply</a:t>
            </a:r>
          </a:p>
          <a:p>
            <a:pPr eaLnBrk="1" hangingPunct="1"/>
            <a:endParaRPr lang="en-US" smtClean="0"/>
          </a:p>
          <a:p>
            <a:pPr eaLnBrk="1" hangingPunct="1"/>
            <a:r>
              <a:rPr lang="en-US" smtClean="0"/>
              <a:t>Cyanobacteria can also store excess phosphorus as polyphosphate giving them an even larger advantage</a:t>
            </a:r>
          </a:p>
          <a:p>
            <a:pPr eaLnBrk="1" hangingPunct="1"/>
            <a:endParaRPr lang="en-US" smtClean="0"/>
          </a:p>
          <a:p>
            <a:pPr eaLnBrk="1" hangingPunct="1"/>
            <a:r>
              <a:rPr lang="en-US" smtClean="0"/>
              <a:t>Cyanobacteria then do well when N:P ratios are low.  Important hypothesis.  </a:t>
            </a:r>
          </a:p>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872A4DC4-2601-4ECC-B3F5-1039C6F36095}" type="slidenum">
              <a:rPr lang="en-US"/>
              <a:pPr/>
              <a:t>26</a:t>
            </a:fld>
            <a:endParaRPr lang="en-US"/>
          </a:p>
        </p:txBody>
      </p:sp>
      <p:sp>
        <p:nvSpPr>
          <p:cNvPr id="98307" name="Rectangle 2"/>
          <p:cNvSpPr>
            <a:spLocks noGrp="1" noRot="1" noChangeAspect="1" noChangeArrowheads="1" noTextEdit="1"/>
          </p:cNvSpPr>
          <p:nvPr>
            <p:ph type="sldImg"/>
          </p:nvPr>
        </p:nvSpPr>
        <p:spPr>
          <a:ln/>
        </p:spPr>
      </p:sp>
      <p:sp>
        <p:nvSpPr>
          <p:cNvPr id="327683" name="Rectangle 3"/>
          <p:cNvSpPr>
            <a:spLocks noGrp="1" noChangeArrowheads="1"/>
          </p:cNvSpPr>
          <p:nvPr>
            <p:ph type="body" idx="1"/>
          </p:nvPr>
        </p:nvSpPr>
        <p:spPr/>
        <p:txBody>
          <a:bodyPr/>
          <a:lstStyle/>
          <a:p>
            <a:pPr eaLnBrk="1" hangingPunct="1">
              <a:defRPr/>
            </a:pPr>
            <a:r>
              <a:rPr lang="en-US" b="1" u="sng" smtClean="0">
                <a:solidFill>
                  <a:srgbClr val="FFFF00"/>
                </a:solidFill>
                <a:effectLst>
                  <a:outerShdw blurRad="38100" dist="38100" dir="2700000" algn="tl">
                    <a:srgbClr val="C0C0C0"/>
                  </a:outerShdw>
                </a:effectLst>
              </a:rPr>
              <a:t>Removal of N</a:t>
            </a:r>
            <a:r>
              <a:rPr lang="en-US" b="1" smtClean="0">
                <a:solidFill>
                  <a:srgbClr val="FFFF00"/>
                </a:solidFill>
                <a:effectLst>
                  <a:outerShdw blurRad="38100" dist="38100" dir="2700000" algn="tl">
                    <a:srgbClr val="C0C0C0"/>
                  </a:outerShdw>
                </a:effectLst>
              </a:rPr>
              <a:t> and not P would be counter productive because it would </a:t>
            </a:r>
            <a:r>
              <a:rPr lang="en-US" b="1" u="sng" smtClean="0">
                <a:solidFill>
                  <a:srgbClr val="FFFF00"/>
                </a:solidFill>
                <a:effectLst>
                  <a:outerShdw blurRad="38100" dist="38100" dir="2700000" algn="tl">
                    <a:srgbClr val="C0C0C0"/>
                  </a:outerShdw>
                </a:effectLst>
              </a:rPr>
              <a:t>lower the N:P ratio</a:t>
            </a:r>
            <a:r>
              <a:rPr lang="en-US" b="1" smtClean="0">
                <a:solidFill>
                  <a:srgbClr val="FFFF00"/>
                </a:solidFill>
                <a:effectLst>
                  <a:outerShdw blurRad="38100" dist="38100" dir="2700000" algn="tl">
                    <a:srgbClr val="C0C0C0"/>
                  </a:outerShdw>
                </a:effectLst>
              </a:rPr>
              <a:t> and encourage BG’s</a:t>
            </a:r>
          </a:p>
          <a:p>
            <a:pPr eaLnBrk="1" hangingPunct="1">
              <a:defRPr/>
            </a:pPr>
            <a:endParaRPr lang="en-US" b="1" smtClean="0">
              <a:solidFill>
                <a:srgbClr val="FFFF00"/>
              </a:solidFill>
              <a:effectLst>
                <a:outerShdw blurRad="38100" dist="38100" dir="2700000" algn="tl">
                  <a:srgbClr val="C0C0C0"/>
                </a:outerShdw>
              </a:effectLst>
            </a:endParaRPr>
          </a:p>
          <a:p>
            <a:pPr eaLnBrk="1" hangingPunct="1">
              <a:defRPr/>
            </a:pPr>
            <a:endParaRPr lang="en-US" b="1" smtClean="0">
              <a:solidFill>
                <a:srgbClr val="FFFF00"/>
              </a:solidFill>
              <a:effectLst>
                <a:outerShdw blurRad="38100" dist="38100" dir="2700000" algn="tl">
                  <a:srgbClr val="C0C0C0"/>
                </a:outerShdw>
              </a:effectLst>
            </a:endParaRPr>
          </a:p>
          <a:p>
            <a:pPr eaLnBrk="1" hangingPunct="1">
              <a:defRPr/>
            </a:pPr>
            <a:r>
              <a:rPr lang="en-US" b="1" smtClean="0">
                <a:solidFill>
                  <a:srgbClr val="FFFF00"/>
                </a:solidFill>
                <a:effectLst>
                  <a:outerShdw blurRad="38100" dist="38100" dir="2700000" algn="tl">
                    <a:srgbClr val="C0C0C0"/>
                  </a:outerShdw>
                </a:effectLst>
              </a:rPr>
              <a:t>Nitrogen fertilization might lower the abundance of BG’s because it would raise the N:P ratio – add nitrogen might be a good strategy</a:t>
            </a:r>
          </a:p>
          <a:p>
            <a:pPr eaLnBrk="1" hangingPunct="1">
              <a:defRPr/>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DA0D825A-C8CA-4A91-9EFD-B82AEF57CE49}" type="slidenum">
              <a:rPr lang="en-US"/>
              <a:pPr/>
              <a:t>27</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dirty="0" smtClean="0"/>
              <a:t>These include both </a:t>
            </a:r>
            <a:r>
              <a:rPr lang="en-US" dirty="0" err="1" smtClean="0"/>
              <a:t>allochthonous</a:t>
            </a:r>
            <a:r>
              <a:rPr lang="en-US" dirty="0" smtClean="0"/>
              <a:t> and autochthonous sources</a:t>
            </a:r>
          </a:p>
          <a:p>
            <a:pPr eaLnBrk="1" hangingPunct="1"/>
            <a:endParaRPr lang="en-US" dirty="0" smtClean="0"/>
          </a:p>
          <a:p>
            <a:pPr eaLnBrk="1" hangingPunct="1"/>
            <a:r>
              <a:rPr lang="en-US" dirty="0" smtClean="0"/>
              <a:t>Remember P: </a:t>
            </a:r>
            <a:r>
              <a:rPr lang="en-US" sz="1400" dirty="0"/>
              <a:t>10 - 50 </a:t>
            </a:r>
            <a:r>
              <a:rPr lang="el-GR" sz="1400" dirty="0"/>
              <a:t>μ</a:t>
            </a:r>
            <a:r>
              <a:rPr lang="en-US" sz="1400" dirty="0"/>
              <a:t>g/L typical range</a:t>
            </a:r>
          </a:p>
          <a:p>
            <a:pPr eaLnBrk="1" hangingPunct="1"/>
            <a:r>
              <a:rPr lang="en-US" sz="1400" dirty="0"/>
              <a:t>Look at the range here = up to 3000 </a:t>
            </a:r>
            <a:r>
              <a:rPr lang="en-US" sz="1400" dirty="0" err="1"/>
              <a:t>ug.L</a:t>
            </a:r>
            <a:endParaRPr lang="en-US" sz="1400" dirty="0"/>
          </a:p>
          <a:p>
            <a:pPr eaLnBrk="1" hangingPunct="1"/>
            <a:endParaRPr lang="en-US" sz="1400" dirty="0"/>
          </a:p>
          <a:p>
            <a:pPr eaLnBrk="1" hangingPunct="1"/>
            <a:r>
              <a:rPr lang="en-US" sz="1400" dirty="0"/>
              <a:t>Automobile exhaust, fossil fuel combustion…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27F1A4-1F26-4D8C-8153-035471DD0096}" type="slidenum">
              <a:rPr lang="en-US" smtClean="0"/>
              <a:pPr/>
              <a:t>28</a:t>
            </a:fld>
            <a:endParaRPr lang="en-US"/>
          </a:p>
        </p:txBody>
      </p:sp>
    </p:spTree>
    <p:extLst>
      <p:ext uri="{BB962C8B-B14F-4D97-AF65-F5344CB8AC3E}">
        <p14:creationId xmlns:p14="http://schemas.microsoft.com/office/powerpoint/2010/main" val="4081103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Lots</a:t>
            </a:r>
            <a:r>
              <a:rPr lang="en-US" baseline="0" dirty="0" smtClean="0"/>
              <a:t> of n relative to P = P limited!  </a:t>
            </a:r>
          </a:p>
          <a:p>
            <a:endParaRPr lang="en-US" baseline="0" dirty="0" smtClean="0"/>
          </a:p>
          <a:p>
            <a:r>
              <a:rPr lang="en-US" baseline="0" dirty="0" smtClean="0"/>
              <a:t>5:1 = still more N, but not nearly as much relative to what it needs.  N limited because so much phosphorus.</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29</a:t>
            </a:fld>
            <a:endParaRPr lang="en-US"/>
          </a:p>
        </p:txBody>
      </p:sp>
    </p:spTree>
    <p:extLst>
      <p:ext uri="{BB962C8B-B14F-4D97-AF65-F5344CB8AC3E}">
        <p14:creationId xmlns:p14="http://schemas.microsoft.com/office/powerpoint/2010/main" val="4170241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Where does oxygen come from?  How does it get</a:t>
            </a:r>
            <a:r>
              <a:rPr lang="en-US" baseline="0" dirty="0" smtClean="0"/>
              <a:t> in a lake or reservoir? </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B7FA6476-27DE-4DBF-B0FD-D325D66818FD}" type="slidenum">
              <a:rPr lang="en-US"/>
              <a:pPr/>
              <a:t>31</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dirty="0" smtClean="0"/>
              <a:t>DO is one of the most, if not the most important variable that you can measure.  </a:t>
            </a:r>
          </a:p>
          <a:p>
            <a:pPr eaLnBrk="1" hangingPunct="1"/>
            <a:endParaRPr lang="en-US" dirty="0" smtClean="0"/>
          </a:p>
          <a:p>
            <a:pPr eaLnBrk="1" hangingPunct="1"/>
            <a:r>
              <a:rPr lang="en-US" dirty="0" smtClean="0"/>
              <a:t>You can tell a lot from a system based on its oxygen concentrations – an more importantly how oxygen varies spatially in a system.  At the end of this lecture you will be able to make some predictions about a system based on its oxygen profile.</a:t>
            </a:r>
          </a:p>
          <a:p>
            <a:pPr eaLnBrk="1" hangingPunct="1"/>
            <a:endParaRPr lang="en-US" dirty="0" smtClean="0"/>
          </a:p>
          <a:p>
            <a:pPr eaLnBrk="1" hangingPunct="1"/>
            <a:r>
              <a:rPr lang="en-US" dirty="0" smtClean="0"/>
              <a:t>We all measure it.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47582ED3-EB52-49DE-9A82-0D0E515BA021}" type="slidenum">
              <a:rPr lang="en-US"/>
              <a:pPr/>
              <a:t>32</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dirty="0" smtClean="0"/>
              <a:t>Why do we care about DO –</a:t>
            </a:r>
          </a:p>
          <a:p>
            <a:pPr eaLnBrk="1" hangingPunct="1"/>
            <a:r>
              <a:rPr lang="en-US" dirty="0" smtClean="0"/>
              <a:t>About the ecological health of a system.  Next slide.</a:t>
            </a:r>
          </a:p>
          <a:p>
            <a:pPr eaLnBrk="1" hangingPunct="1"/>
            <a:endParaRPr lang="en-US" dirty="0" smtClean="0"/>
          </a:p>
          <a:p>
            <a:pPr eaLnBrk="1" hangingPunct="1"/>
            <a:endParaRPr lang="en-US" dirty="0" smtClean="0"/>
          </a:p>
          <a:p>
            <a:pPr eaLnBrk="1" hangingPunct="1"/>
            <a:r>
              <a:rPr lang="en-US" dirty="0" smtClean="0"/>
              <a:t>Chemical effects – oxygen regulates the oxidation state and hence the solubility of many ions.  Helps to determine the biological availability of many metals and nutrients.  For example, under anoxic conditions (no oxygen) sediments release nutrients. Specifically, as the water above the sediment becomes anoxic the </a:t>
            </a:r>
            <a:r>
              <a:rPr lang="en-US" dirty="0" err="1" smtClean="0"/>
              <a:t>redox</a:t>
            </a:r>
            <a:r>
              <a:rPr lang="en-US" dirty="0" smtClean="0"/>
              <a:t>-potential at the water-sediment surface is reduced and iron (Fe) (III) is converted into Fe (II) resulting in a release of dissolved phosphorus (PO43-) back into the water column (</a:t>
            </a:r>
            <a:r>
              <a:rPr lang="en-US" dirty="0" err="1" smtClean="0"/>
              <a:t>Bostrom</a:t>
            </a:r>
            <a:r>
              <a:rPr lang="en-US" dirty="0" smtClean="0"/>
              <a:t> et al., 1988). </a:t>
            </a:r>
          </a:p>
          <a:p>
            <a:pPr eaLnBrk="1" hangingPunct="1"/>
            <a:r>
              <a:rPr lang="en-US" dirty="0" smtClean="0"/>
              <a:t>We will talk more about this when we talk about nutrient cycling!</a:t>
            </a:r>
          </a:p>
          <a:p>
            <a:pPr eaLnBrk="1" hangingPunct="1"/>
            <a:endParaRPr lang="en-US" dirty="0" smtClean="0"/>
          </a:p>
          <a:p>
            <a:pPr eaLnBrk="1" hangingPunct="1"/>
            <a:r>
              <a:rPr lang="en-US" sz="1400" b="1" u="sng" dirty="0">
                <a:solidFill>
                  <a:srgbClr val="FA4E19"/>
                </a:solidFill>
              </a:rPr>
              <a:t>Oxidation</a:t>
            </a:r>
            <a:r>
              <a:rPr lang="en-US" sz="1400" dirty="0"/>
              <a:t> - the process of adding oxygen to a substance, or losing hydrogen atoms or electrons.</a:t>
            </a:r>
          </a:p>
          <a:p>
            <a:pPr eaLnBrk="1" hangingPunct="1"/>
            <a:r>
              <a:rPr lang="en-US" sz="1400" b="1" u="sng" dirty="0">
                <a:solidFill>
                  <a:srgbClr val="FA4E19"/>
                </a:solidFill>
              </a:rPr>
              <a:t>Reduction</a:t>
            </a:r>
            <a:r>
              <a:rPr lang="en-US" sz="1400" dirty="0"/>
              <a:t> - the process of losing oxygen, or gaining hydrogen atoms or electrons</a:t>
            </a:r>
          </a:p>
          <a:p>
            <a:pPr eaLnBrk="1" hangingPunct="1"/>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FCE23FC-88CF-4DA4-B469-17C89AF00A5E}" type="slidenum">
              <a:rPr lang="en-US"/>
              <a:pPr/>
              <a:t>33</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smtClean="0"/>
              <a:t>Oxygen concentrations – certain species have oxygen requirements – how about fish;  this is a general example, not sure this is exactly true; </a:t>
            </a:r>
          </a:p>
          <a:p>
            <a:pPr eaLnBrk="1" hangingPunct="1"/>
            <a:endParaRPr lang="en-US" smtClean="0"/>
          </a:p>
          <a:p>
            <a:pPr eaLnBrk="1" hangingPunct="1"/>
            <a:r>
              <a:rPr lang="en-US" smtClean="0"/>
              <a:t>Oxygen production is directly related to algal production – indicate high algae production; or productive system overall.  </a:t>
            </a:r>
          </a:p>
          <a:p>
            <a:pPr eaLnBrk="1" hangingPunct="1"/>
            <a:endParaRPr lang="en-US" smtClean="0"/>
          </a:p>
          <a:p>
            <a:pPr eaLnBrk="1" hangingPunct="1"/>
            <a:r>
              <a:rPr lang="en-US" smtClean="0"/>
              <a:t>Potential habitat for fish or other organisms:  Mid-summer, when strong thermal stratification develops in a lake, may be a very hard time for fish. Water near the surface of the lake - the epilimnion - is too warm for them, while the water near the bottom - the hypolimnion - has too little oxygen. Anoxia forces the fish to spend more time higher in the water column where the warmer water is suboptimal for them. This may also expose them to higher predation, particularly when they are younger and smaller.</a:t>
            </a:r>
          </a:p>
          <a:p>
            <a:pPr eaLnBrk="1" hangingPunct="1"/>
            <a:endParaRPr lang="en-US" smtClean="0"/>
          </a:p>
          <a:p>
            <a:pPr eaLnBrk="1" hangingPunct="1"/>
            <a:r>
              <a:rPr lang="en-US" smtClean="0"/>
              <a:t>(From: http://waterontheweb.org/under/waterquality/oxygen.html)</a:t>
            </a:r>
          </a:p>
          <a:p>
            <a:pPr eaLnBrk="1" hangingPunct="1"/>
            <a:endParaRPr lang="en-US" smtClean="0"/>
          </a:p>
          <a:p>
            <a:pPr eaLnBrk="1" hangingPunct="1"/>
            <a:r>
              <a:rPr lang="en-US" smtClean="0"/>
              <a:t>Some fish cannot survive less than 2 mg/L; however, this is somewhat seasonal as northern fish can not tolerate 3.5 mg/l at 20C; however, could tolerate in the winter because they have a slower metabolic rate in colder temperatures.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4AE30411-AB2A-4321-BB0C-0A6072575850}" type="slidenum">
              <a:rPr lang="en-US"/>
              <a:pPr/>
              <a:t>34</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marL="228587" indent="-228587">
              <a:lnSpc>
                <a:spcPct val="90000"/>
              </a:lnSpc>
            </a:pPr>
            <a:r>
              <a:rPr lang="en-US" dirty="0" smtClean="0"/>
              <a:t>Two major sources of oxygen to aquatic ecosystems and they both near the surface; in a general sense the hypolimnion has no direct access to oxygen – remember why mixing from internal </a:t>
            </a:r>
            <a:r>
              <a:rPr lang="en-US" dirty="0" err="1" smtClean="0"/>
              <a:t>seiches</a:t>
            </a:r>
            <a:r>
              <a:rPr lang="en-US" dirty="0" smtClean="0"/>
              <a:t> is important – potentially moves oxygen into the hypolimnion through entrainment.</a:t>
            </a:r>
          </a:p>
          <a:p>
            <a:pPr marL="228587" indent="-228587">
              <a:lnSpc>
                <a:spcPct val="90000"/>
              </a:lnSpc>
            </a:pPr>
            <a:endParaRPr lang="en-US" dirty="0" smtClean="0"/>
          </a:p>
          <a:p>
            <a:pPr marL="228587" indent="-228587">
              <a:lnSpc>
                <a:spcPct val="90000"/>
              </a:lnSpc>
              <a:buFontTx/>
              <a:buAutoNum type="arabicPeriod"/>
            </a:pPr>
            <a:r>
              <a:rPr lang="en-US" dirty="0" smtClean="0"/>
              <a:t>Surface aeration that is limited to the air-water interface; oxygen diffuses between lake and atmosphere, in either direction following a gradient of low to high concentration.  If you have a lot of oxygen in a lake, there could be an actual diffusion gradient taking oxygen out of the environment. </a:t>
            </a:r>
          </a:p>
          <a:p>
            <a:pPr marL="228587" indent="-228587">
              <a:lnSpc>
                <a:spcPct val="90000"/>
              </a:lnSpc>
              <a:buFontTx/>
              <a:buAutoNum type="arabicPeriod"/>
            </a:pPr>
            <a:r>
              <a:rPr lang="en-US" dirty="0" smtClean="0"/>
              <a:t>Very slow process by itself – can take years for O2 to reach a depth of 5 m by molecular diffusion along; surface films can slow diffusion down</a:t>
            </a:r>
          </a:p>
          <a:p>
            <a:pPr marL="228587" indent="-228587">
              <a:lnSpc>
                <a:spcPct val="90000"/>
              </a:lnSpc>
              <a:buFontTx/>
              <a:buAutoNum type="arabicPeriod"/>
            </a:pPr>
            <a:r>
              <a:rPr lang="en-US" dirty="0" smtClean="0"/>
              <a:t>This process is enhanced by wind and turbulence – helps move O2 to lower layers; winds maintain a high O2 level above the interface; while turbulence maintains a low O2 below the interface.  Together these processes help to maintain a steep gradient.  Wind brings O2 to interface; turbulence moves it downward</a:t>
            </a:r>
          </a:p>
          <a:p>
            <a:pPr marL="228587" indent="-228587">
              <a:lnSpc>
                <a:spcPct val="90000"/>
              </a:lnSpc>
              <a:buFontTx/>
              <a:buAutoNum type="arabicPeriod"/>
            </a:pPr>
            <a:endParaRPr lang="en-US" dirty="0" smtClean="0"/>
          </a:p>
          <a:p>
            <a:pPr marL="228587" indent="-228587">
              <a:lnSpc>
                <a:spcPct val="90000"/>
              </a:lnSpc>
            </a:pPr>
            <a:r>
              <a:rPr lang="en-US" dirty="0" smtClean="0"/>
              <a:t>These two mechanisms are very important for smaller stream systems, which often have high DO levels.  Flowing water…</a:t>
            </a:r>
          </a:p>
          <a:p>
            <a:pPr marL="228587" indent="-228587">
              <a:lnSpc>
                <a:spcPct val="90000"/>
              </a:lnSpc>
              <a:buFontTx/>
              <a:buAutoNum type="arabicPeriod"/>
            </a:pPr>
            <a:r>
              <a:rPr lang="en-US" b="1" u="sng" dirty="0" smtClean="0"/>
              <a:t>Surface films</a:t>
            </a:r>
            <a:r>
              <a:rPr lang="en-US" dirty="0" smtClean="0"/>
              <a:t> will slow it down: slows down diffusion – wetlands or standing water covered with leaves, scum, etc.</a:t>
            </a:r>
          </a:p>
          <a:p>
            <a:pPr marL="228587" indent="-228587">
              <a:lnSpc>
                <a:spcPct val="90000"/>
              </a:lnSpc>
              <a:buFontTx/>
              <a:buAutoNum type="arabicPeriod"/>
            </a:pPr>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11853AA0-BC29-4775-BD7E-29F130570616}" type="slidenum">
              <a:rPr lang="en-US"/>
              <a:pPr/>
              <a:t>35</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dirty="0" smtClean="0"/>
              <a:t>Photosynthesis by algae, macrophytes, or benthic algae adds DO to the </a:t>
            </a:r>
            <a:r>
              <a:rPr lang="en-US" dirty="0" err="1" smtClean="0"/>
              <a:t>euphotic</a:t>
            </a:r>
            <a:r>
              <a:rPr lang="en-US" dirty="0" smtClean="0"/>
              <a:t> zone according to this simplified formula that we have all seen before.  </a:t>
            </a:r>
          </a:p>
          <a:p>
            <a:pPr eaLnBrk="1" hangingPunct="1"/>
            <a:r>
              <a:rPr lang="en-US" dirty="0" smtClean="0"/>
              <a:t>Remember we defined the </a:t>
            </a:r>
            <a:r>
              <a:rPr lang="en-US" dirty="0" err="1" smtClean="0"/>
              <a:t>photic</a:t>
            </a:r>
            <a:r>
              <a:rPr lang="en-US" dirty="0" smtClean="0"/>
              <a:t> zone as down to the 1% light level; also remember that we said that algae do not like the highest light levels; talk more about this later.</a:t>
            </a:r>
          </a:p>
          <a:p>
            <a:pPr eaLnBrk="1" hangingPunct="1"/>
            <a:endParaRPr lang="en-US" dirty="0" smtClean="0"/>
          </a:p>
          <a:p>
            <a:pPr eaLnBrk="1" hangingPunct="1"/>
            <a:r>
              <a:rPr lang="en-US" dirty="0" smtClean="0"/>
              <a:t>carbon dioxide + water + light energy → glucose + oxygen + water </a:t>
            </a:r>
          </a:p>
          <a:p>
            <a:pPr eaLnBrk="1" hangingPunct="1"/>
            <a:endParaRPr lang="en-US" dirty="0" smtClean="0"/>
          </a:p>
          <a:p>
            <a:pPr eaLnBrk="1" hangingPunct="1"/>
            <a:r>
              <a:rPr lang="en-US" dirty="0" smtClean="0"/>
              <a:t>Primary source of O2 lacustrine (lake like) systems.  In most lakes, phytoplankton in open water; macrophytes in shallower lakes, littoral zones and ponds; </a:t>
            </a:r>
          </a:p>
          <a:p>
            <a:pPr eaLnBrk="1" hangingPunct="1"/>
            <a:r>
              <a:rPr lang="en-US" dirty="0" smtClean="0"/>
              <a:t>Smaller streams – maybe </a:t>
            </a:r>
            <a:r>
              <a:rPr lang="en-US" dirty="0" err="1" smtClean="0"/>
              <a:t>periphyton</a:t>
            </a:r>
            <a:r>
              <a:rPr lang="en-US" dirty="0" smtClean="0"/>
              <a:t>, although atmospheric is also important.</a:t>
            </a:r>
          </a:p>
          <a:p>
            <a:pPr eaLnBrk="1" hangingPunct="1"/>
            <a:endParaRPr lang="en-US" dirty="0" smtClean="0"/>
          </a:p>
          <a:p>
            <a:pPr eaLnBrk="1" hangingPunct="1"/>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83CDC9-4E30-4A18-909B-0FE97E29F6F3}" type="slidenum">
              <a:rPr lang="en-US"/>
              <a:pPr/>
              <a:t>36</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dirty="0" smtClean="0"/>
              <a:t>Draw</a:t>
            </a:r>
            <a:r>
              <a:rPr lang="en-US" baseline="0" dirty="0" smtClean="0"/>
              <a:t> this for both oligotrophic and eutrophic lake</a:t>
            </a:r>
          </a:p>
          <a:p>
            <a:r>
              <a:rPr lang="en-US" sz="1200" dirty="0" smtClean="0"/>
              <a:t>In a eutrophic pond, what can cause oxygen to decrease?</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83CDC9-4E30-4A18-909B-0FE97E29F6F3}" type="slidenum">
              <a:rPr lang="en-US"/>
              <a:pPr/>
              <a:t>37</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dirty="0" smtClean="0"/>
              <a:t>Draw</a:t>
            </a:r>
            <a:r>
              <a:rPr lang="en-US" baseline="0" dirty="0" smtClean="0"/>
              <a:t> this for both oligotrophic and eutrophic lake</a:t>
            </a:r>
          </a:p>
          <a:p>
            <a:endParaRPr lang="en-US" baseline="0" dirty="0" smtClean="0"/>
          </a:p>
          <a:p>
            <a:r>
              <a:rPr lang="en-US" baseline="0" dirty="0" smtClean="0"/>
              <a:t>What are the process that cause this to drop in the absence of light?  </a:t>
            </a:r>
          </a:p>
          <a:p>
            <a:endParaRPr lang="en-US" baseline="0" dirty="0" smtClean="0"/>
          </a:p>
          <a:p>
            <a:r>
              <a:rPr lang="en-US" b="1" u="sng" baseline="0" dirty="0" smtClean="0"/>
              <a:t>Test question:  Respiration – animals are using Oxygen at a faster rate than it is being produced by algae because there is no light (energy) for the algae to produce carbon.</a:t>
            </a:r>
          </a:p>
          <a:p>
            <a:endParaRPr lang="en-US" b="1" u="sng" baseline="0" dirty="0" smtClean="0"/>
          </a:p>
          <a:p>
            <a:r>
              <a:rPr lang="en-US" b="1" u="sng" baseline="0" dirty="0" smtClean="0"/>
              <a:t>Decomposition – bacteria use oxygen when they respire and decompose materials in the water.</a:t>
            </a:r>
          </a:p>
          <a:p>
            <a:endParaRPr lang="en-US" b="1" u="sng" baseline="0" dirty="0" smtClean="0"/>
          </a:p>
          <a:p>
            <a:r>
              <a:rPr lang="en-US" dirty="0" smtClean="0"/>
              <a:t>Photosynthesis, respiration,</a:t>
            </a:r>
            <a:r>
              <a:rPr lang="en-US" baseline="0" dirty="0" smtClean="0"/>
              <a:t> exchange</a:t>
            </a:r>
          </a:p>
          <a:p>
            <a:r>
              <a:rPr lang="en-US" baseline="0" dirty="0" smtClean="0"/>
              <a:t>Respiration, exchange</a:t>
            </a:r>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83CDC9-4E30-4A18-909B-0FE97E29F6F3}" type="slidenum">
              <a:rPr lang="en-US"/>
              <a:pPr/>
              <a:t>38</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dirty="0" smtClean="0"/>
              <a:t>Draw</a:t>
            </a:r>
            <a:r>
              <a:rPr lang="en-US" baseline="0" dirty="0" smtClean="0"/>
              <a:t> this for both oligotrophic and eutrophic lake</a:t>
            </a:r>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 at the top. Low at the bottom</a:t>
            </a:r>
          </a:p>
          <a:p>
            <a:endParaRPr lang="en-US" dirty="0" smtClean="0"/>
          </a:p>
          <a:p>
            <a:r>
              <a:rPr lang="en-US" dirty="0" smtClean="0"/>
              <a:t>Cold water holds more oxygen than warm water</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40</a:t>
            </a:fld>
            <a:endParaRPr lang="en-US"/>
          </a:p>
        </p:txBody>
      </p:sp>
    </p:spTree>
    <p:extLst>
      <p:ext uri="{BB962C8B-B14F-4D97-AF65-F5344CB8AC3E}">
        <p14:creationId xmlns:p14="http://schemas.microsoft.com/office/powerpoint/2010/main" val="2308815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42</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t>We talk about oxygen use or loss in the </a:t>
            </a:r>
            <a:r>
              <a:rPr lang="en-US" dirty="0" err="1" smtClean="0"/>
              <a:t>hypolimnion</a:t>
            </a:r>
            <a:r>
              <a:rPr lang="en-US" dirty="0" smtClean="0"/>
              <a:t> – we can measure this with BOD.  </a:t>
            </a:r>
          </a:p>
          <a:p>
            <a:pPr eaLnBrk="1" hangingPunct="1"/>
            <a:endParaRPr lang="en-US" dirty="0" smtClean="0"/>
          </a:p>
          <a:p>
            <a:pPr eaLnBrk="1" hangingPunct="1"/>
            <a:r>
              <a:rPr lang="en-US" b="1" dirty="0" smtClean="0"/>
              <a:t>Biochemical Oxygen Demand</a:t>
            </a:r>
            <a:r>
              <a:rPr lang="en-US" dirty="0" smtClean="0"/>
              <a:t> or </a:t>
            </a:r>
            <a:r>
              <a:rPr lang="en-US" b="1" dirty="0" smtClean="0"/>
              <a:t>Biological Oxygen Demand</a:t>
            </a:r>
            <a:r>
              <a:rPr lang="en-US" dirty="0" smtClean="0"/>
              <a:t> (BOD) is a chemical procedure for determining how fast biological organisms use up oxygen in a body of water. It is used in water quality management and assessment, ecology and environmental science. BOD is not an accurate quantitative test, although it could be considered as an indication of the quality of a water source.</a:t>
            </a:r>
          </a:p>
          <a:p>
            <a:pPr eaLnBrk="1" hangingPunct="1"/>
            <a:r>
              <a:rPr lang="en-US" dirty="0" smtClean="0"/>
              <a:t>BOD can be used as a gauge of the effectiveness of </a:t>
            </a:r>
            <a:r>
              <a:rPr lang="en-US" dirty="0" smtClean="0">
                <a:hlinkClick r:id="rId3" tooltip="Sewage treatment"/>
              </a:rPr>
              <a:t>wastewater treatment</a:t>
            </a:r>
            <a:r>
              <a:rPr lang="en-US" dirty="0" smtClean="0"/>
              <a:t> plants. It is listed as a </a:t>
            </a:r>
            <a:r>
              <a:rPr lang="en-US" dirty="0" smtClean="0">
                <a:hlinkClick r:id="rId4" tooltip="Conventional pollutant"/>
              </a:rPr>
              <a:t>conventional pollutant</a:t>
            </a:r>
            <a:r>
              <a:rPr lang="en-US" dirty="0" smtClean="0"/>
              <a:t> in the U.S. </a:t>
            </a:r>
            <a:r>
              <a:rPr lang="en-US" dirty="0" smtClean="0">
                <a:hlinkClick r:id="rId5" tooltip="Clean Water Act"/>
              </a:rPr>
              <a:t>Clean Water Act</a:t>
            </a:r>
            <a:r>
              <a:rPr lang="en-US" dirty="0" smtClean="0"/>
              <a:t>.</a:t>
            </a:r>
          </a:p>
          <a:p>
            <a:pPr eaLnBrk="1" hangingPunct="1"/>
            <a:r>
              <a:rPr lang="en-US" dirty="0" smtClean="0"/>
              <a:t>Most pristine rivers will have a 5-day BOD below 1 . Moderately </a:t>
            </a:r>
            <a:r>
              <a:rPr lang="en-US" dirty="0" smtClean="0">
                <a:hlinkClick r:id="rId6" tooltip="Pollution"/>
              </a:rPr>
              <a:t>polluted</a:t>
            </a:r>
            <a:r>
              <a:rPr lang="en-US" dirty="0" smtClean="0"/>
              <a:t> rivers may have a BOD value in the range of 2 to 8 mg/L. Municipal </a:t>
            </a:r>
            <a:r>
              <a:rPr lang="en-US" dirty="0" smtClean="0">
                <a:hlinkClick r:id="rId7" tooltip="Sewage"/>
              </a:rPr>
              <a:t>sewage</a:t>
            </a:r>
            <a:r>
              <a:rPr lang="en-US" dirty="0" smtClean="0"/>
              <a:t> that is efficiently treated by a </a:t>
            </a:r>
            <a:r>
              <a:rPr lang="en-US" dirty="0" smtClean="0">
                <a:hlinkClick r:id="rId3" tooltip="Sewage treatment"/>
              </a:rPr>
              <a:t>three stage process</a:t>
            </a:r>
            <a:r>
              <a:rPr lang="en-US" dirty="0" smtClean="0"/>
              <a:t> would have a value of about 20 mg/L or less. Untreated sewage varies, but averages around 600 mg/L in </a:t>
            </a:r>
            <a:r>
              <a:rPr lang="en-US" dirty="0" smtClean="0">
                <a:hlinkClick r:id="rId8" tooltip="Europe"/>
              </a:rPr>
              <a:t>Europe</a:t>
            </a:r>
            <a:r>
              <a:rPr lang="en-US" dirty="0" smtClean="0"/>
              <a:t> and as low as 200 mg/L in the </a:t>
            </a:r>
            <a:r>
              <a:rPr lang="en-US" dirty="0" smtClean="0">
                <a:hlinkClick r:id="rId9" tooltip="U.S."/>
              </a:rPr>
              <a:t>U.S.</a:t>
            </a:r>
            <a:r>
              <a:rPr lang="en-US" dirty="0" smtClean="0"/>
              <a:t>, or where there is severe </a:t>
            </a:r>
            <a:r>
              <a:rPr lang="en-US" dirty="0" smtClean="0">
                <a:hlinkClick r:id="rId10" tooltip="Groundwater"/>
              </a:rPr>
              <a:t>groundwater</a:t>
            </a:r>
            <a:r>
              <a:rPr lang="en-US" dirty="0" smtClean="0"/>
              <a:t> or </a:t>
            </a:r>
            <a:r>
              <a:rPr lang="en-US" dirty="0" smtClean="0">
                <a:hlinkClick r:id="rId11" tooltip="Surface water"/>
              </a:rPr>
              <a:t>surface water</a:t>
            </a:r>
            <a:r>
              <a:rPr lang="en-US" dirty="0" smtClean="0"/>
              <a:t> infiltration. (The generally lower values in the U.S. derive from the much greater water use per capita than other parts of the world.)</a:t>
            </a:r>
          </a:p>
          <a:p>
            <a:pPr eaLnBrk="1" hangingPunct="1"/>
            <a:r>
              <a:rPr lang="en-US" dirty="0" smtClean="0"/>
              <a:t>BOD measures the rate of oxygen </a:t>
            </a:r>
            <a:r>
              <a:rPr lang="en-US" dirty="0" smtClean="0">
                <a:hlinkClick r:id="rId12" tooltip="Uptake"/>
              </a:rPr>
              <a:t>uptake</a:t>
            </a:r>
            <a:r>
              <a:rPr lang="en-US" dirty="0" smtClean="0"/>
              <a:t> by </a:t>
            </a:r>
            <a:r>
              <a:rPr lang="en-US" dirty="0" smtClean="0">
                <a:hlinkClick r:id="rId13" tooltip="Micro-organism"/>
              </a:rPr>
              <a:t>micro-organisms</a:t>
            </a:r>
            <a:r>
              <a:rPr lang="en-US" dirty="0" smtClean="0"/>
              <a:t> in a sample of water at a temperature of 20°C and over an elapsed period of five days in the dark.</a:t>
            </a:r>
          </a:p>
          <a:p>
            <a:pPr eaLnBrk="1" hangingPunct="1"/>
            <a:r>
              <a:rPr lang="en-US" dirty="0" smtClean="0"/>
              <a:t>There are two recognized methods for the measurement of BOD.</a:t>
            </a:r>
          </a:p>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43</a:t>
            </a:fld>
            <a:endParaRPr lang="en-US"/>
          </a:p>
        </p:txBody>
      </p:sp>
    </p:spTree>
    <p:extLst>
      <p:ext uri="{BB962C8B-B14F-4D97-AF65-F5344CB8AC3E}">
        <p14:creationId xmlns:p14="http://schemas.microsoft.com/office/powerpoint/2010/main" val="32384268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Biochemical oxygen demand</a:t>
            </a:r>
            <a:r>
              <a:rPr lang="en-US" dirty="0" smtClean="0"/>
              <a:t> or </a:t>
            </a:r>
            <a:r>
              <a:rPr lang="en-US" b="1" dirty="0" err="1" smtClean="0"/>
              <a:t>BOD</a:t>
            </a:r>
            <a:r>
              <a:rPr lang="en-US" dirty="0" smtClean="0"/>
              <a:t> is a chemical procedure for determining the amount of dissolved </a:t>
            </a:r>
            <a:r>
              <a:rPr lang="en-US" dirty="0" smtClean="0">
                <a:hlinkClick r:id="rId3" action="ppaction://hlinkfile" tooltip="Oxygen"/>
              </a:rPr>
              <a:t>oxygen</a:t>
            </a:r>
            <a:r>
              <a:rPr lang="en-US" dirty="0" smtClean="0"/>
              <a:t> needed by aerobic biological organisms in a body of water to break down organic material present in a given water sample at certain temperature over a specific time period. It is not a precise quantitative test, although it is widely used as an indication of the organic quality of water.</a:t>
            </a:r>
            <a:r>
              <a:rPr lang="en-US" baseline="30000" dirty="0" smtClean="0">
                <a:hlinkClick r:id="" action="ppaction://hlinkfile"/>
              </a:rPr>
              <a:t>[1]</a:t>
            </a:r>
            <a:r>
              <a:rPr lang="en-US" dirty="0" smtClean="0"/>
              <a:t> It is most commonly expressed in milligrams of oxygen consumed per </a:t>
            </a:r>
            <a:r>
              <a:rPr lang="en-US" dirty="0" err="1" smtClean="0"/>
              <a:t>litre</a:t>
            </a:r>
            <a:r>
              <a:rPr lang="en-US" dirty="0" smtClean="0"/>
              <a:t> of sample during 5 days of incubation at 20 °C and is often used as a robust surrogate of the degree of organic </a:t>
            </a:r>
            <a:r>
              <a:rPr lang="en-US" dirty="0" smtClean="0">
                <a:hlinkClick r:id="rId4" action="ppaction://hlinkfile" tooltip="Water pollution"/>
              </a:rPr>
              <a:t>pollution of water</a:t>
            </a:r>
            <a:r>
              <a:rPr lang="en-US" dirty="0" smtClean="0"/>
              <a:t>.</a:t>
            </a:r>
          </a:p>
          <a:p>
            <a:r>
              <a:rPr lang="en-US" dirty="0" err="1" smtClean="0"/>
              <a:t>BOD</a:t>
            </a:r>
            <a:r>
              <a:rPr lang="en-US" dirty="0" smtClean="0"/>
              <a:t> can be used as a gauge of the effectiveness of </a:t>
            </a:r>
            <a:r>
              <a:rPr lang="en-US" dirty="0" smtClean="0">
                <a:hlinkClick r:id="rId5" action="ppaction://hlinkfile" tooltip="Sewage treatment"/>
              </a:rPr>
              <a:t>wastewater treatment</a:t>
            </a:r>
            <a:r>
              <a:rPr lang="en-US" dirty="0" smtClean="0"/>
              <a:t> plants. It is listed as a </a:t>
            </a:r>
            <a:r>
              <a:rPr lang="en-US" dirty="0" smtClean="0">
                <a:hlinkClick r:id="rId6" action="ppaction://hlinkfile" tooltip="Conventional pollutant"/>
              </a:rPr>
              <a:t>conventional pollutant</a:t>
            </a:r>
            <a:r>
              <a:rPr lang="en-US" dirty="0" smtClean="0"/>
              <a:t> in the U.S. </a:t>
            </a:r>
            <a:r>
              <a:rPr lang="en-US" dirty="0" smtClean="0">
                <a:hlinkClick r:id="rId7" action="ppaction://hlinkfile" tooltip="Clean Water Act"/>
              </a:rPr>
              <a:t>Clean Water Act</a:t>
            </a:r>
            <a:r>
              <a:rPr lang="en-US" dirty="0" smtClean="0"/>
              <a:t>.</a:t>
            </a:r>
          </a:p>
          <a:p>
            <a:endParaRPr lang="en-US" dirty="0"/>
          </a:p>
        </p:txBody>
      </p:sp>
      <p:sp>
        <p:nvSpPr>
          <p:cNvPr id="4" name="Slide Number Placeholder 3"/>
          <p:cNvSpPr>
            <a:spLocks noGrp="1"/>
          </p:cNvSpPr>
          <p:nvPr>
            <p:ph type="sldNum" sz="quarter" idx="10"/>
          </p:nvPr>
        </p:nvSpPr>
        <p:spPr/>
        <p:txBody>
          <a:bodyPr/>
          <a:lstStyle/>
          <a:p>
            <a:fld id="{E82A86CE-891D-46A6-9DD5-17AE09E3C3EB}" type="slidenum">
              <a:rPr lang="en-US" smtClean="0"/>
              <a:pPr/>
              <a:t>44</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47595A8E-E447-437D-911F-8EF4B5BB8393}" type="slidenum">
              <a:rPr lang="en-US"/>
              <a:pPr/>
              <a:t>45</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r>
              <a:rPr lang="en-US" dirty="0" smtClean="0"/>
              <a:t>We talk about oxygen use or loss in the </a:t>
            </a:r>
            <a:r>
              <a:rPr lang="en-US" dirty="0" err="1" smtClean="0"/>
              <a:t>hypolimnion</a:t>
            </a:r>
            <a:r>
              <a:rPr lang="en-US" dirty="0" smtClean="0"/>
              <a:t> – we can measure this with BOD.  </a:t>
            </a:r>
          </a:p>
          <a:p>
            <a:pPr eaLnBrk="1" hangingPunct="1"/>
            <a:endParaRPr lang="en-US" dirty="0" smtClean="0"/>
          </a:p>
          <a:p>
            <a:pPr eaLnBrk="1" hangingPunct="1"/>
            <a:r>
              <a:rPr lang="en-US" b="1" dirty="0" smtClean="0"/>
              <a:t>Biochemical Oxygen Demand</a:t>
            </a:r>
            <a:r>
              <a:rPr lang="en-US" dirty="0" smtClean="0"/>
              <a:t> or </a:t>
            </a:r>
            <a:r>
              <a:rPr lang="en-US" b="1" dirty="0" smtClean="0"/>
              <a:t>Biological Oxygen Demand</a:t>
            </a:r>
            <a:r>
              <a:rPr lang="en-US" dirty="0" smtClean="0"/>
              <a:t> (BOD) is a chemical procedure for determining how fast biological organisms use up oxygen in a body of water. It is used in water quality management and assessment, ecology and environmental science. BOD is not an accurate quantitative test, although it could be considered as an indication of the quality of a water source.</a:t>
            </a:r>
          </a:p>
          <a:p>
            <a:pPr eaLnBrk="1" hangingPunct="1"/>
            <a:r>
              <a:rPr lang="en-US" dirty="0" smtClean="0"/>
              <a:t>BOD can be used as a gauge of the effectiveness of </a:t>
            </a:r>
            <a:r>
              <a:rPr lang="en-US" dirty="0" smtClean="0">
                <a:hlinkClick r:id="rId3" tooltip="Sewage treatment"/>
              </a:rPr>
              <a:t>wastewater treatment</a:t>
            </a:r>
            <a:r>
              <a:rPr lang="en-US" dirty="0" smtClean="0"/>
              <a:t> plants. It is listed as a </a:t>
            </a:r>
            <a:r>
              <a:rPr lang="en-US" dirty="0" smtClean="0">
                <a:hlinkClick r:id="rId4" tooltip="Conventional pollutant"/>
              </a:rPr>
              <a:t>conventional pollutant</a:t>
            </a:r>
            <a:r>
              <a:rPr lang="en-US" dirty="0" smtClean="0"/>
              <a:t> in the U.S. </a:t>
            </a:r>
            <a:r>
              <a:rPr lang="en-US" dirty="0" smtClean="0">
                <a:hlinkClick r:id="rId5" tooltip="Clean Water Act"/>
              </a:rPr>
              <a:t>Clean Water Act</a:t>
            </a:r>
            <a:r>
              <a:rPr lang="en-US" dirty="0" smtClean="0"/>
              <a:t>.</a:t>
            </a:r>
          </a:p>
          <a:p>
            <a:pPr eaLnBrk="1" hangingPunct="1"/>
            <a:r>
              <a:rPr lang="en-US" dirty="0" smtClean="0"/>
              <a:t>Most pristine rivers will have a 5-day BOD below 1 . Moderately </a:t>
            </a:r>
            <a:r>
              <a:rPr lang="en-US" dirty="0" smtClean="0">
                <a:hlinkClick r:id="rId6" tooltip="Pollution"/>
              </a:rPr>
              <a:t>polluted</a:t>
            </a:r>
            <a:r>
              <a:rPr lang="en-US" dirty="0" smtClean="0"/>
              <a:t> rivers may have a BOD value in the range of 2 to 8 mg/L. Municipal </a:t>
            </a:r>
            <a:r>
              <a:rPr lang="en-US" dirty="0" smtClean="0">
                <a:hlinkClick r:id="rId7" tooltip="Sewage"/>
              </a:rPr>
              <a:t>sewage</a:t>
            </a:r>
            <a:r>
              <a:rPr lang="en-US" dirty="0" smtClean="0"/>
              <a:t> that is efficiently treated by a </a:t>
            </a:r>
            <a:r>
              <a:rPr lang="en-US" dirty="0" smtClean="0">
                <a:hlinkClick r:id="rId3" tooltip="Sewage treatment"/>
              </a:rPr>
              <a:t>three stage process</a:t>
            </a:r>
            <a:r>
              <a:rPr lang="en-US" dirty="0" smtClean="0"/>
              <a:t> would have a value of about 20 mg/L or less. Untreated sewage varies, but averages around 600 mg/L in </a:t>
            </a:r>
            <a:r>
              <a:rPr lang="en-US" dirty="0" smtClean="0">
                <a:hlinkClick r:id="rId8" tooltip="Europe"/>
              </a:rPr>
              <a:t>Europe</a:t>
            </a:r>
            <a:r>
              <a:rPr lang="en-US" dirty="0" smtClean="0"/>
              <a:t> and as low as 200 mg/L in the </a:t>
            </a:r>
            <a:r>
              <a:rPr lang="en-US" dirty="0" smtClean="0">
                <a:hlinkClick r:id="rId9" tooltip="U.S."/>
              </a:rPr>
              <a:t>U.S.</a:t>
            </a:r>
            <a:r>
              <a:rPr lang="en-US" dirty="0" smtClean="0"/>
              <a:t>, or where there is severe </a:t>
            </a:r>
            <a:r>
              <a:rPr lang="en-US" dirty="0" smtClean="0">
                <a:hlinkClick r:id="rId10" tooltip="Groundwater"/>
              </a:rPr>
              <a:t>groundwater</a:t>
            </a:r>
            <a:r>
              <a:rPr lang="en-US" dirty="0" smtClean="0"/>
              <a:t> or </a:t>
            </a:r>
            <a:r>
              <a:rPr lang="en-US" dirty="0" smtClean="0">
                <a:hlinkClick r:id="rId11" tooltip="Surface water"/>
              </a:rPr>
              <a:t>surface water</a:t>
            </a:r>
            <a:r>
              <a:rPr lang="en-US" dirty="0" smtClean="0"/>
              <a:t> infiltration. (The generally lower values in the U.S. derive from the much greater water use per capita than other parts of the world.)</a:t>
            </a:r>
          </a:p>
          <a:p>
            <a:pPr eaLnBrk="1" hangingPunct="1"/>
            <a:r>
              <a:rPr lang="en-US" dirty="0" smtClean="0"/>
              <a:t>BOD measures the rate of oxygen </a:t>
            </a:r>
            <a:r>
              <a:rPr lang="en-US" dirty="0" smtClean="0">
                <a:hlinkClick r:id="rId12" tooltip="Uptake"/>
              </a:rPr>
              <a:t>uptake</a:t>
            </a:r>
            <a:r>
              <a:rPr lang="en-US" dirty="0" smtClean="0"/>
              <a:t> by </a:t>
            </a:r>
            <a:r>
              <a:rPr lang="en-US" dirty="0" smtClean="0">
                <a:hlinkClick r:id="rId13" tooltip="Micro-organism"/>
              </a:rPr>
              <a:t>micro-organisms</a:t>
            </a:r>
            <a:r>
              <a:rPr lang="en-US" dirty="0" smtClean="0"/>
              <a:t> in a sample of water at a temperature of 20°C and over an elapsed period of five days in the dark.</a:t>
            </a:r>
          </a:p>
          <a:p>
            <a:pPr eaLnBrk="1" hangingPunct="1"/>
            <a:r>
              <a:rPr lang="en-US" dirty="0" smtClean="0"/>
              <a:t>There are two recognized methods for the measurement of BOD.</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45D7BBAC-734D-435C-95C5-06E9630F0A28}" type="slidenum">
              <a:rPr lang="en-US"/>
              <a:pPr/>
              <a:t>46</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smtClean="0"/>
              <a:t>Remember BOD – uses the special BOD bottles, usually take a sample put it in a bottle for 5 days and see how much oxygen is used over this time; if there is a lot of organic mater this value will be higher.  Usually at 20degC.</a:t>
            </a:r>
          </a:p>
          <a:p>
            <a:pPr eaLnBrk="1" hangingPunct="1"/>
            <a:endParaRPr lang="en-US" smtClean="0"/>
          </a:p>
          <a:p>
            <a:pPr eaLnBrk="1" hangingPunct="1"/>
            <a:r>
              <a:rPr lang="en-US" smtClean="0"/>
              <a:t>Look at this in streams.  This is kind of a classic figure.  Types of organisms, oxygen concentrations; down stream from a source of pollution.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27F1A4-1F26-4D8C-8153-035471DD0096}" type="slidenum">
              <a:rPr lang="en-US" smtClean="0"/>
              <a:pPr/>
              <a:t>47</a:t>
            </a:fld>
            <a:endParaRPr lang="en-US"/>
          </a:p>
        </p:txBody>
      </p:sp>
    </p:spTree>
    <p:extLst>
      <p:ext uri="{BB962C8B-B14F-4D97-AF65-F5344CB8AC3E}">
        <p14:creationId xmlns:p14="http://schemas.microsoft.com/office/powerpoint/2010/main" val="24976185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227F1A4-1F26-4D8C-8153-035471DD0096}" type="slidenum">
              <a:rPr lang="en-US" smtClean="0"/>
              <a:pPr/>
              <a:t>48</a:t>
            </a:fld>
            <a:endParaRPr lang="en-US"/>
          </a:p>
        </p:txBody>
      </p:sp>
    </p:spTree>
    <p:extLst>
      <p:ext uri="{BB962C8B-B14F-4D97-AF65-F5344CB8AC3E}">
        <p14:creationId xmlns:p14="http://schemas.microsoft.com/office/powerpoint/2010/main" val="26058970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83CDC9-4E30-4A18-909B-0FE97E29F6F3}" type="slidenum">
              <a:rPr lang="en-US"/>
              <a:pPr/>
              <a:t>49</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dirty="0" smtClean="0"/>
              <a:t>Draw</a:t>
            </a:r>
            <a:r>
              <a:rPr lang="en-US" baseline="0" dirty="0" smtClean="0"/>
              <a:t> this for both oligotrophic and eutrophic lake</a:t>
            </a:r>
            <a:endParaRPr lang="en-US" dirty="0"/>
          </a:p>
        </p:txBody>
      </p:sp>
    </p:spTree>
    <p:extLst>
      <p:ext uri="{BB962C8B-B14F-4D97-AF65-F5344CB8AC3E}">
        <p14:creationId xmlns:p14="http://schemas.microsoft.com/office/powerpoint/2010/main" val="39602327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83CDC9-4E30-4A18-909B-0FE97E29F6F3}" type="slidenum">
              <a:rPr lang="en-US"/>
              <a:pPr/>
              <a:t>50</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r>
              <a:rPr lang="en-US" dirty="0" smtClean="0"/>
              <a:t>Draw</a:t>
            </a:r>
            <a:r>
              <a:rPr lang="en-US" baseline="0" dirty="0" smtClean="0"/>
              <a:t> this for both oligotrophic and eutrophic lake</a:t>
            </a:r>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F09289-BAE0-4E8E-8966-B0D6165F0A36}" type="slidenum">
              <a:rPr lang="en-US"/>
              <a:pPr/>
              <a:t>51</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dirty="0"/>
              <a:t>Just showing the </a:t>
            </a:r>
            <a:r>
              <a:rPr lang="en-US" dirty="0" err="1"/>
              <a:t>deadzone</a:t>
            </a:r>
            <a:r>
              <a:rPr lang="en-US" dirty="0"/>
              <a:t> in the Gulf of Mexico.  N limited salt water is pounded by N rich runoff from the corn-belt.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CBEBB3-1C9D-43E7-8649-169D11B0CC5C}" type="slidenum">
              <a:rPr lang="en-US"/>
              <a:pPr/>
              <a:t>52</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a:t>I typically mention “dead zones”.  We have time, but I or we can do it after the exam as well as a way to review the topics.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Stagnant, stratified</a:t>
            </a:r>
            <a:r>
              <a:rPr lang="en-US" baseline="0" dirty="0" smtClean="0"/>
              <a:t> – anytime there is water that is cut off from the atmosphere…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What else is in the input – a lot of suspended sediment – material for bacteria to break</a:t>
            </a:r>
            <a:r>
              <a:rPr lang="en-US" baseline="0" dirty="0" smtClean="0"/>
              <a:t> down = respiration!</a:t>
            </a:r>
            <a:endParaRPr lang="en-US" dirty="0" smtClean="0"/>
          </a:p>
          <a:p>
            <a:r>
              <a:rPr lang="en-US" dirty="0" smtClean="0"/>
              <a:t>Low physical energy</a:t>
            </a:r>
          </a:p>
          <a:p>
            <a:r>
              <a:rPr lang="en-US" dirty="0" smtClean="0"/>
              <a:t>Freshwater input</a:t>
            </a:r>
          </a:p>
          <a:p>
            <a:r>
              <a:rPr lang="en-US" dirty="0" smtClean="0"/>
              <a:t>High nutrient input</a:t>
            </a: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53</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31774">
              <a:defRPr/>
            </a:pPr>
            <a:r>
              <a:rPr lang="en-US" dirty="0" smtClean="0"/>
              <a:t>(Mechanical, bubble oxygen)</a:t>
            </a:r>
          </a:p>
          <a:p>
            <a:pPr defTabSz="931774">
              <a:defRPr/>
            </a:pPr>
            <a:r>
              <a:rPr lang="en-US" b="1" dirty="0">
                <a:effectLst>
                  <a:outerShdw blurRad="38100" dist="38100" dir="2700000" algn="tl">
                    <a:srgbClr val="FFFFFF"/>
                  </a:outerShdw>
                </a:effectLst>
                <a:latin typeface="Arial" charset="0"/>
              </a:rPr>
              <a:t>Involves disrupting stratification or preventing stratification using pumps and compressed air</a:t>
            </a:r>
          </a:p>
          <a:p>
            <a:pPr defTabSz="931774">
              <a:defRPr/>
            </a:pPr>
            <a:r>
              <a:rPr lang="en-US" b="1" dirty="0">
                <a:effectLst>
                  <a:outerShdw blurRad="38100" dist="38100" dir="2700000" algn="tl">
                    <a:srgbClr val="FFFFFF"/>
                  </a:outerShdw>
                </a:effectLst>
                <a:latin typeface="Arial" charset="0"/>
              </a:rPr>
              <a:t>The technique is accomplished by installing a pipe along the lake bottom from near the deepest point to the outlet</a:t>
            </a:r>
          </a:p>
          <a:p>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54</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hlinkClick r:id="rId3"/>
              </a:rPr>
              <a:t>Methods</a:t>
            </a:r>
            <a:r>
              <a:rPr lang="en-US" dirty="0" smtClean="0"/>
              <a:t> or </a:t>
            </a:r>
            <a:r>
              <a:rPr lang="en-US" dirty="0" smtClean="0">
                <a:hlinkClick r:id="rId4"/>
              </a:rPr>
              <a:t>techniques</a:t>
            </a:r>
            <a:r>
              <a:rPr lang="en-US" dirty="0" smtClean="0"/>
              <a:t> found to be the most </a:t>
            </a:r>
            <a:r>
              <a:rPr lang="en-US" dirty="0" smtClean="0">
                <a:hlinkClick r:id="rId5"/>
              </a:rPr>
              <a:t>effective</a:t>
            </a:r>
            <a:r>
              <a:rPr lang="en-US" dirty="0" smtClean="0"/>
              <a:t> and </a:t>
            </a:r>
            <a:r>
              <a:rPr lang="en-US" dirty="0" smtClean="0">
                <a:hlinkClick r:id="rId6"/>
              </a:rPr>
              <a:t>practical</a:t>
            </a:r>
            <a:r>
              <a:rPr lang="en-US" dirty="0" smtClean="0"/>
              <a:t> </a:t>
            </a:r>
            <a:r>
              <a:rPr lang="en-US" dirty="0" smtClean="0">
                <a:hlinkClick r:id="rId7"/>
              </a:rPr>
              <a:t>means</a:t>
            </a:r>
            <a:r>
              <a:rPr lang="en-US" dirty="0" smtClean="0"/>
              <a:t> in achieving an </a:t>
            </a:r>
            <a:r>
              <a:rPr lang="en-US" dirty="0" smtClean="0">
                <a:hlinkClick r:id="rId8"/>
              </a:rPr>
              <a:t>objective</a:t>
            </a:r>
            <a:r>
              <a:rPr lang="en-US" dirty="0" smtClean="0"/>
              <a:t> (such as preventing or minimizing </a:t>
            </a:r>
            <a:r>
              <a:rPr lang="en-US" dirty="0" smtClean="0">
                <a:hlinkClick r:id="rId9"/>
              </a:rPr>
              <a:t>pollution</a:t>
            </a:r>
            <a:r>
              <a:rPr lang="en-US" dirty="0" smtClean="0"/>
              <a:t>) while making the </a:t>
            </a:r>
            <a:r>
              <a:rPr lang="en-US" dirty="0" smtClean="0">
                <a:hlinkClick r:id="rId10"/>
              </a:rPr>
              <a:t>optimum</a:t>
            </a:r>
            <a:r>
              <a:rPr lang="en-US" dirty="0" smtClean="0"/>
              <a:t> use of the </a:t>
            </a:r>
            <a:r>
              <a:rPr lang="en-US" dirty="0" smtClean="0">
                <a:hlinkClick r:id="rId11"/>
              </a:rPr>
              <a:t>firm's</a:t>
            </a:r>
            <a:r>
              <a:rPr lang="en-US" dirty="0" smtClean="0"/>
              <a:t> </a:t>
            </a:r>
            <a:r>
              <a:rPr lang="en-US" dirty="0" smtClean="0">
                <a:hlinkClick r:id="rId12"/>
              </a:rPr>
              <a:t>resources</a:t>
            </a:r>
            <a:r>
              <a:rPr lang="en-US" dirty="0" smtClean="0"/>
              <a:t>.</a:t>
            </a:r>
          </a:p>
          <a:p>
            <a:endParaRPr lang="en-US" dirty="0" smtClean="0"/>
          </a:p>
          <a:p>
            <a:r>
              <a:rPr lang="en-US" dirty="0" smtClean="0"/>
              <a:t>implementing the CWA, the U.S. </a:t>
            </a:r>
            <a:r>
              <a:rPr lang="en-US" dirty="0" smtClean="0">
                <a:hlinkClick r:id="rId13" action="ppaction://hlinkfile" tooltip="United States Environmental Protection Agency"/>
              </a:rPr>
              <a:t>Environmental Protection Agency</a:t>
            </a:r>
            <a:r>
              <a:rPr lang="en-US" dirty="0" smtClean="0"/>
              <a:t> (EPA) defined </a:t>
            </a:r>
            <a:r>
              <a:rPr lang="en-US" b="1" dirty="0" smtClean="0"/>
              <a:t>BMP</a:t>
            </a:r>
            <a:r>
              <a:rPr lang="en-US" dirty="0" smtClean="0"/>
              <a:t> in the federal wastewater permit regulations, initially to refer to auxiliary procedures for industrial wastewater controls.</a:t>
            </a:r>
          </a:p>
          <a:p>
            <a:r>
              <a:rPr lang="en-US" dirty="0" smtClean="0"/>
              <a:t>...schedules of activities, prohibitions of practices, maintenance procedures, and other management practices to prevent or reduce the pollution of waters of the United States, </a:t>
            </a:r>
            <a:r>
              <a:rPr lang="en-US" dirty="0" err="1" smtClean="0"/>
              <a:t>BMPs</a:t>
            </a:r>
            <a:r>
              <a:rPr lang="en-US" dirty="0" smtClean="0"/>
              <a:t> also include treatment requirements, operating procedures, and practices to control plant site runoff, spillage or leaks, sludge or waste disposal, or drainage from raw material storage.</a:t>
            </a:r>
            <a:r>
              <a:rPr lang="en-US" baseline="30000" dirty="0" smtClean="0">
                <a:hlinkClick r:id="" action="ppaction://hlinkfile"/>
              </a:rPr>
              <a:t>[6]</a:t>
            </a:r>
            <a:r>
              <a:rPr lang="en-US" dirty="0" smtClean="0"/>
              <a:t> Later the Agency added a reference to </a:t>
            </a:r>
            <a:r>
              <a:rPr lang="en-US" dirty="0" err="1" smtClean="0"/>
              <a:t>stormwater</a:t>
            </a:r>
            <a:r>
              <a:rPr lang="en-US" dirty="0" smtClean="0"/>
              <a:t> management </a:t>
            </a:r>
            <a:r>
              <a:rPr lang="en-US" dirty="0" err="1" smtClean="0"/>
              <a:t>BMPs</a:t>
            </a:r>
            <a:r>
              <a:rPr lang="en-US" dirty="0" smtClean="0"/>
              <a:t>.</a:t>
            </a:r>
          </a:p>
          <a:p>
            <a:r>
              <a:rPr lang="en-US" dirty="0" smtClean="0"/>
              <a:t>...each </a:t>
            </a:r>
            <a:r>
              <a:rPr lang="en-US" dirty="0" err="1" smtClean="0"/>
              <a:t>NPDES</a:t>
            </a:r>
            <a:r>
              <a:rPr lang="en-US" dirty="0" smtClean="0"/>
              <a:t> permit shall include conditions meeting the following requirements when applicable... (k) Best management practices (</a:t>
            </a:r>
            <a:r>
              <a:rPr lang="en-US" dirty="0" err="1" smtClean="0"/>
              <a:t>BMPs</a:t>
            </a:r>
            <a:r>
              <a:rPr lang="en-US" dirty="0" smtClean="0"/>
              <a:t>) to control or abate the discharge of pollutants when: ... (2) Authorized under section 402(p) of the CWA for the control of storm water discharges...</a:t>
            </a:r>
            <a:r>
              <a:rPr lang="en-US" baseline="30000" dirty="0" smtClean="0">
                <a:hlinkClick r:id="" action="ppaction://hlinkfile"/>
              </a:rPr>
              <a:t>[7]</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227F1A4-1F26-4D8C-8153-035471DD0096}" type="slidenum">
              <a:rPr lang="en-US" smtClean="0"/>
              <a:pPr/>
              <a:t>55</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A87EC8-88B8-4F51-8E1B-FF29C585C706}" type="slidenum">
              <a:rPr lang="en-US"/>
              <a:pPr/>
              <a:t>56</a:t>
            </a:fld>
            <a:endParaRPr lang="en-US"/>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r>
              <a:rPr lang="en-US" dirty="0"/>
              <a:t>removal of particulate organic material (</a:t>
            </a:r>
            <a:r>
              <a:rPr lang="en-US" dirty="0" err="1"/>
              <a:t>POM</a:t>
            </a:r>
            <a:r>
              <a:rPr lang="en-US" dirty="0"/>
              <a:t>)</a:t>
            </a:r>
          </a:p>
          <a:p>
            <a:r>
              <a:rPr lang="en-US" dirty="0"/>
              <a:t>*this reduces </a:t>
            </a:r>
            <a:r>
              <a:rPr lang="en-US" dirty="0" err="1"/>
              <a:t>BOD</a:t>
            </a:r>
            <a:r>
              <a:rPr lang="en-US" dirty="0"/>
              <a:t> (and nutrients)</a:t>
            </a:r>
          </a:p>
          <a:p>
            <a:endParaRPr lang="en-US" dirty="0"/>
          </a:p>
          <a:p>
            <a:r>
              <a:rPr lang="en-US" dirty="0"/>
              <a:t>Gravity!  Waste flow and turbulence is reduced and the waste water is detained long enough for </a:t>
            </a:r>
            <a:r>
              <a:rPr lang="en-US" dirty="0" err="1"/>
              <a:t>settleable</a:t>
            </a:r>
            <a:r>
              <a:rPr lang="en-US" dirty="0"/>
              <a:t> solids to collect at the bottom.  </a:t>
            </a:r>
          </a:p>
          <a:p>
            <a:r>
              <a:rPr lang="en-US" dirty="0"/>
              <a:t>Removes about 35% of </a:t>
            </a:r>
            <a:r>
              <a:rPr lang="en-US" dirty="0" err="1"/>
              <a:t>BOD</a:t>
            </a:r>
            <a:r>
              <a:rPr lang="en-US" dirty="0"/>
              <a:t> – in primary treatment</a:t>
            </a:r>
          </a:p>
          <a:p>
            <a:endParaRPr lang="en-US" dirty="0"/>
          </a:p>
          <a:p>
            <a:endParaRPr lang="en-US" dirty="0"/>
          </a:p>
          <a:p>
            <a:r>
              <a:rPr lang="en-US" dirty="0"/>
              <a:t>primary clarifiers have low flow (2 m/hour)</a:t>
            </a:r>
          </a:p>
          <a:p>
            <a:r>
              <a:rPr lang="en-US" dirty="0"/>
              <a:t>*particles settle to bottom </a:t>
            </a:r>
          </a:p>
          <a:p>
            <a:r>
              <a:rPr lang="en-US" dirty="0"/>
              <a:t>*clarified water flows over the sides</a:t>
            </a:r>
          </a:p>
          <a:p>
            <a:r>
              <a:rPr lang="en-US" dirty="0"/>
              <a:t>*solids (=raw sludge) are sent to sludge facility (more later)</a:t>
            </a:r>
          </a:p>
          <a:p>
            <a:r>
              <a:rPr lang="en-US" dirty="0"/>
              <a:t>*</a:t>
            </a:r>
            <a:r>
              <a:rPr lang="en-US" b="1" dirty="0"/>
              <a:t>clarified water sent to secondary treatment</a:t>
            </a:r>
          </a:p>
          <a:p>
            <a:r>
              <a:rPr lang="en-US" dirty="0"/>
              <a:t>Often lined with a cloth – water is pushed through the cloth with vacuum filtration – the solids that accumulate on the cloth can be dried and scrapped.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1BBAC9-18A2-4DA8-B579-DB20299B91F5}" type="slidenum">
              <a:rPr lang="en-US"/>
              <a:pPr/>
              <a:t>57</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r>
              <a:rPr lang="en-US"/>
              <a:t>removal of dissolved organic material </a:t>
            </a:r>
          </a:p>
          <a:p>
            <a:r>
              <a:rPr lang="en-US"/>
              <a:t>*this further reduces the BOD (and nutrients </a:t>
            </a:r>
          </a:p>
          <a:p>
            <a:endParaRPr lang="en-US"/>
          </a:p>
          <a:p>
            <a:r>
              <a:rPr lang="en-US"/>
              <a:t>2° treatment is at least partly a biological process</a:t>
            </a:r>
          </a:p>
          <a:p>
            <a:r>
              <a:rPr lang="en-US"/>
              <a:t>*aerobic bacteria respire DOM and convert it to CO2 and H2O</a:t>
            </a:r>
          </a:p>
          <a:p>
            <a:r>
              <a:rPr lang="en-US"/>
              <a:t>*C6H12O6 + O2 </a:t>
            </a:r>
            <a:r>
              <a:rPr lang="en-US">
                <a:sym typeface="Wingdings" pitchFamily="2" charset="2"/>
              </a:rPr>
              <a:t></a:t>
            </a:r>
            <a:r>
              <a:rPr lang="en-US"/>
              <a:t> CO2 + H2O </a:t>
            </a:r>
          </a:p>
          <a:p>
            <a:r>
              <a:rPr lang="en-US"/>
              <a:t>*reduces the BOD in the STP instead of the receiving water</a:t>
            </a:r>
          </a:p>
          <a:p>
            <a:endParaRPr lang="en-US"/>
          </a:p>
          <a:p>
            <a:r>
              <a:rPr lang="en-US"/>
              <a:t>Bacteria use oxygen when they decompose – therefore, make sure that there is enough oxygen, add bacteria and let it break it down!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D841F5-9236-48E8-BD2B-4B0A32E13273}" type="slidenum">
              <a:rPr lang="en-US"/>
              <a:pPr/>
              <a:t>58</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r>
              <a:rPr lang="en-US" sz="1000" dirty="0"/>
              <a:t>a. Trickling Filters</a:t>
            </a:r>
          </a:p>
          <a:p>
            <a:r>
              <a:rPr lang="en-US" sz="1000" dirty="0"/>
              <a:t>*the oldest of the methodologies</a:t>
            </a:r>
          </a:p>
          <a:p>
            <a:r>
              <a:rPr lang="en-US" sz="1000" dirty="0"/>
              <a:t>*large tanks filled with a substrate (medium) that provides abundant surface area exposed to air (oxygen)</a:t>
            </a:r>
          </a:p>
          <a:p>
            <a:r>
              <a:rPr lang="en-US" sz="1000" dirty="0"/>
              <a:t>*medium may be rocks or synthetic</a:t>
            </a:r>
          </a:p>
          <a:p>
            <a:r>
              <a:rPr lang="en-US" sz="1000" dirty="0"/>
              <a:t>**Can filter through several times – different loops</a:t>
            </a:r>
          </a:p>
          <a:p>
            <a:r>
              <a:rPr lang="en-US" sz="1000" dirty="0"/>
              <a:t>supernatant from primary clarifiers is applied to the media and allowed to flow over its surfaces</a:t>
            </a:r>
          </a:p>
          <a:p>
            <a:r>
              <a:rPr lang="en-US" sz="1000" dirty="0"/>
              <a:t>*bacteria growing on the surfaces respire the DOM</a:t>
            </a:r>
          </a:p>
          <a:p>
            <a:r>
              <a:rPr lang="en-US" sz="1000" dirty="0"/>
              <a:t>*biological community with several trophic levels</a:t>
            </a:r>
          </a:p>
          <a:p>
            <a:r>
              <a:rPr lang="en-US" sz="1000" dirty="0"/>
              <a:t>*bacteria are the base of the food web</a:t>
            </a:r>
          </a:p>
          <a:p>
            <a:r>
              <a:rPr lang="en-US" sz="1000" dirty="0"/>
              <a:t>*no producers; the energy supply is </a:t>
            </a:r>
            <a:r>
              <a:rPr lang="en-US" sz="1000" dirty="0" err="1"/>
              <a:t>allochthonous</a:t>
            </a:r>
            <a:r>
              <a:rPr lang="en-US" sz="1000" dirty="0"/>
              <a:t> (it is DOM from your home)</a:t>
            </a:r>
          </a:p>
          <a:p>
            <a:r>
              <a:rPr lang="en-US" sz="1000" dirty="0"/>
              <a:t>*bacteria, protozoa, rotifers, insect larvae</a:t>
            </a:r>
          </a:p>
          <a:p>
            <a:r>
              <a:rPr lang="en-US" sz="1000" dirty="0"/>
              <a:t>insect larvae include rat-tail maggots, filter flies, horseflies</a:t>
            </a:r>
          </a:p>
          <a:p>
            <a:r>
              <a:rPr lang="en-US" sz="1000" dirty="0"/>
              <a:t>*these do not contribute importantly to respiration but can be a nuisance</a:t>
            </a:r>
          </a:p>
          <a:p>
            <a:r>
              <a:rPr lang="en-US" sz="1000" dirty="0"/>
              <a:t>*filters are periodically flooded to kill insect larvae</a:t>
            </a:r>
          </a:p>
          <a:p>
            <a:r>
              <a:rPr lang="en-US" sz="1000" dirty="0"/>
              <a:t>*trickling filter ecosystem lacks producers</a:t>
            </a:r>
          </a:p>
          <a:p>
            <a:r>
              <a:rPr lang="en-US" sz="1000" dirty="0"/>
              <a:t>*relies on </a:t>
            </a:r>
            <a:r>
              <a:rPr lang="en-US" sz="1000" dirty="0" err="1"/>
              <a:t>allochthonous</a:t>
            </a:r>
            <a:r>
              <a:rPr lang="en-US" sz="1000" dirty="0"/>
              <a:t> production (</a:t>
            </a:r>
            <a:r>
              <a:rPr lang="en-US" sz="1000" dirty="0" err="1"/>
              <a:t>BOD</a:t>
            </a:r>
            <a:r>
              <a:rPr lang="en-US" sz="1000" dirty="0"/>
              <a:t>)</a:t>
            </a:r>
          </a:p>
          <a:p>
            <a:r>
              <a:rPr lang="en-US" sz="1000" dirty="0"/>
              <a:t>*there is a little photosynthesis on the surface layer of rocks (negligible) </a:t>
            </a:r>
          </a:p>
          <a:p>
            <a:r>
              <a:rPr lang="en-US" sz="1000" dirty="0"/>
              <a:t>*</a:t>
            </a:r>
            <a:r>
              <a:rPr lang="en-US" sz="1000" b="1" dirty="0"/>
              <a:t>trickling filters can achieve 85-90% </a:t>
            </a:r>
            <a:r>
              <a:rPr lang="en-US" sz="1000" b="1" dirty="0" err="1"/>
              <a:t>BOD</a:t>
            </a:r>
            <a:r>
              <a:rPr lang="en-US" sz="1000" b="1" dirty="0"/>
              <a:t> removal</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0B4B4B-ED8E-40D0-9097-E257FA003BD2}" type="slidenum">
              <a:rPr lang="en-US"/>
              <a:pPr/>
              <a:t>59</a:t>
            </a:fld>
            <a:endParaRPr lang="en-US"/>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pPr>
              <a:lnSpc>
                <a:spcPct val="90000"/>
              </a:lnSpc>
            </a:pPr>
            <a:r>
              <a:rPr lang="en-US" sz="900" dirty="0"/>
              <a:t>the most widely used system</a:t>
            </a:r>
          </a:p>
          <a:p>
            <a:pPr>
              <a:lnSpc>
                <a:spcPct val="90000"/>
              </a:lnSpc>
            </a:pPr>
            <a:r>
              <a:rPr lang="en-US" sz="900" dirty="0"/>
              <a:t>*more complex, more expensive</a:t>
            </a:r>
          </a:p>
          <a:p>
            <a:pPr>
              <a:lnSpc>
                <a:spcPct val="90000"/>
              </a:lnSpc>
            </a:pPr>
            <a:r>
              <a:rPr lang="en-US" sz="900" dirty="0"/>
              <a:t>*but requires less space</a:t>
            </a:r>
          </a:p>
          <a:p>
            <a:pPr>
              <a:lnSpc>
                <a:spcPct val="90000"/>
              </a:lnSpc>
            </a:pPr>
            <a:r>
              <a:rPr lang="en-US" sz="900" dirty="0"/>
              <a:t>*a little more effective</a:t>
            </a:r>
          </a:p>
          <a:p>
            <a:pPr>
              <a:lnSpc>
                <a:spcPct val="90000"/>
              </a:lnSpc>
            </a:pPr>
            <a:endParaRPr lang="en-US" sz="900" dirty="0"/>
          </a:p>
          <a:p>
            <a:pPr>
              <a:lnSpc>
                <a:spcPct val="90000"/>
              </a:lnSpc>
            </a:pPr>
            <a:r>
              <a:rPr lang="en-US" sz="900" dirty="0"/>
              <a:t>Clarified stream from the primary settling basin is mixed with a suspension of living and active (activated) micro-organisms, </a:t>
            </a:r>
            <a:r>
              <a:rPr lang="en-US" sz="900" dirty="0" err="1"/>
              <a:t>protists</a:t>
            </a:r>
            <a:r>
              <a:rPr lang="en-US" sz="900" dirty="0"/>
              <a:t>, and metazoans in an aerated tank.  The Dissolve organic matter acts as a nutrient source for the growth and reproduction of the activated sludge population.  The DOM is removed from the water (becomes part of the sludge).  The solids are able to settle out in the thickening tanks, the upper clarified liquid being sent on for tertiary treatment (if present).  </a:t>
            </a:r>
          </a:p>
          <a:p>
            <a:pPr>
              <a:lnSpc>
                <a:spcPct val="90000"/>
              </a:lnSpc>
            </a:pPr>
            <a:r>
              <a:rPr lang="en-US" sz="900" dirty="0"/>
              <a:t>Can take many forms – it might go back through several times.  Can be replicated several times. </a:t>
            </a:r>
          </a:p>
          <a:p>
            <a:pPr>
              <a:lnSpc>
                <a:spcPct val="90000"/>
              </a:lnSpc>
            </a:pPr>
            <a:r>
              <a:rPr lang="en-US" sz="900" dirty="0"/>
              <a:t>employs a large tank through which clarified sewage flows</a:t>
            </a:r>
          </a:p>
          <a:p>
            <a:pPr>
              <a:lnSpc>
                <a:spcPct val="90000"/>
              </a:lnSpc>
            </a:pPr>
            <a:r>
              <a:rPr lang="en-US" sz="900" dirty="0"/>
              <a:t>*clarified wastewater enters one end</a:t>
            </a:r>
          </a:p>
          <a:p>
            <a:pPr>
              <a:lnSpc>
                <a:spcPct val="90000"/>
              </a:lnSpc>
            </a:pPr>
            <a:r>
              <a:rPr lang="en-US" sz="900" dirty="0"/>
              <a:t>*inoculated with aerobic heterotrophic bacteria (from sludge)</a:t>
            </a:r>
          </a:p>
          <a:p>
            <a:pPr>
              <a:lnSpc>
                <a:spcPct val="90000"/>
              </a:lnSpc>
            </a:pPr>
            <a:r>
              <a:rPr lang="en-US" sz="900" dirty="0"/>
              <a:t>*vigorously aerated </a:t>
            </a:r>
          </a:p>
          <a:p>
            <a:pPr>
              <a:lnSpc>
                <a:spcPct val="90000"/>
              </a:lnSpc>
            </a:pPr>
            <a:r>
              <a:rPr lang="en-US" sz="900" dirty="0"/>
              <a:t>*bacteria assimilate DOM and reproduce rapidly</a:t>
            </a:r>
          </a:p>
          <a:p>
            <a:pPr>
              <a:lnSpc>
                <a:spcPct val="90000"/>
              </a:lnSpc>
            </a:pPr>
            <a:r>
              <a:rPr lang="en-US" sz="900" dirty="0"/>
              <a:t>*DOM thereby is converted to </a:t>
            </a:r>
            <a:r>
              <a:rPr lang="en-US" sz="900" dirty="0" err="1"/>
              <a:t>POM</a:t>
            </a:r>
            <a:endParaRPr lang="en-US" sz="900" dirty="0"/>
          </a:p>
          <a:p>
            <a:pPr>
              <a:lnSpc>
                <a:spcPct val="90000"/>
              </a:lnSpc>
            </a:pPr>
            <a:r>
              <a:rPr lang="en-US" sz="900" dirty="0"/>
              <a:t>*some is respired to CO2 and H2O</a:t>
            </a:r>
          </a:p>
          <a:p>
            <a:pPr>
              <a:lnSpc>
                <a:spcPct val="90000"/>
              </a:lnSpc>
            </a:pPr>
            <a:r>
              <a:rPr lang="en-US" sz="900" dirty="0"/>
              <a:t>Pg (= DOM) = </a:t>
            </a:r>
            <a:r>
              <a:rPr lang="en-US" sz="900" dirty="0" err="1"/>
              <a:t>Pn</a:t>
            </a:r>
            <a:r>
              <a:rPr lang="en-US" sz="900" dirty="0"/>
              <a:t> (= </a:t>
            </a:r>
            <a:r>
              <a:rPr lang="en-US" sz="900" dirty="0" err="1"/>
              <a:t>POM</a:t>
            </a:r>
            <a:r>
              <a:rPr lang="en-US" sz="900" dirty="0"/>
              <a:t>) + R (= CO2 + H2O)</a:t>
            </a:r>
          </a:p>
          <a:p>
            <a:pPr>
              <a:lnSpc>
                <a:spcPct val="90000"/>
              </a:lnSpc>
            </a:pPr>
            <a:r>
              <a:rPr lang="en-US" sz="900" dirty="0"/>
              <a:t>*effluent is sent to secondary clarifier to remove sludge (</a:t>
            </a:r>
            <a:r>
              <a:rPr lang="en-US" sz="900" dirty="0" err="1"/>
              <a:t>POM</a:t>
            </a:r>
            <a:r>
              <a:rPr lang="en-US" sz="900" dirty="0"/>
              <a:t>)</a:t>
            </a:r>
          </a:p>
          <a:p>
            <a:pPr>
              <a:lnSpc>
                <a:spcPct val="90000"/>
              </a:lnSpc>
            </a:pPr>
            <a:r>
              <a:rPr lang="en-US" sz="900" dirty="0"/>
              <a:t>*the sludge is "activated" sludge</a:t>
            </a:r>
          </a:p>
          <a:p>
            <a:pPr>
              <a:lnSpc>
                <a:spcPct val="90000"/>
              </a:lnSpc>
            </a:pPr>
            <a:r>
              <a:rPr lang="en-US" sz="900" dirty="0"/>
              <a:t>*some of it is used to inoculate the incoming supernatant</a:t>
            </a:r>
          </a:p>
          <a:p>
            <a:pPr>
              <a:lnSpc>
                <a:spcPct val="90000"/>
              </a:lnSpc>
            </a:pPr>
            <a:r>
              <a:rPr lang="en-US" sz="900" dirty="0"/>
              <a:t>*2° supernatant goes to tertiary treatment or post-treatment</a:t>
            </a:r>
          </a:p>
          <a:p>
            <a:pPr>
              <a:lnSpc>
                <a:spcPct val="90000"/>
              </a:lnSpc>
            </a:pPr>
            <a:r>
              <a:rPr lang="en-US" sz="900" dirty="0"/>
              <a:t>*excess sludge is wasted back to the sludge treatment facility (more later)</a:t>
            </a:r>
          </a:p>
          <a:p>
            <a:pPr>
              <a:lnSpc>
                <a:spcPct val="90000"/>
              </a:lnSpc>
            </a:pPr>
            <a:r>
              <a:rPr lang="en-US" sz="900" dirty="0"/>
              <a:t>*activated sludge can remove 90-95% of DOM</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156CD6-5182-4808-B01E-0142AE48601E}" type="slidenum">
              <a:rPr lang="en-US"/>
              <a:pPr/>
              <a:t>60</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t>removal of dissolved inorganic material (DIM), nutrients</a:t>
            </a:r>
          </a:p>
          <a:p>
            <a:r>
              <a:rPr lang="en-US"/>
              <a:t>*especially phosphorus, sometimes nitrogen </a:t>
            </a:r>
          </a:p>
          <a:p>
            <a:endParaRPr lang="en-US"/>
          </a:p>
          <a:p>
            <a:r>
              <a:rPr lang="en-US"/>
              <a:t>chemical, physical, or biological</a:t>
            </a:r>
          </a:p>
          <a:p>
            <a:r>
              <a:rPr lang="en-US"/>
              <a:t>*no single, simple, inexpensive process</a:t>
            </a:r>
          </a:p>
          <a:p>
            <a:r>
              <a:rPr lang="en-US"/>
              <a:t>*usually expensive, unlike 1° and 2° treatment</a:t>
            </a:r>
          </a:p>
          <a:p>
            <a:r>
              <a:rPr lang="en-US" b="1"/>
              <a:t>most STPs do not have 3° treatment</a:t>
            </a:r>
          </a:p>
          <a:p>
            <a:r>
              <a:rPr lang="en-US"/>
              <a:t>*becoming more and more common as required by EPA and state regulators</a:t>
            </a:r>
          </a:p>
          <a:p>
            <a:r>
              <a:rPr lang="en-US"/>
              <a:t>*necessary to prevent eutrophication of receiving water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9F485D-03E1-4280-BE70-89592BE2DF69}" type="slidenum">
              <a:rPr lang="en-US"/>
              <a:pPr/>
              <a:t>61</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pPr>
              <a:lnSpc>
                <a:spcPct val="90000"/>
              </a:lnSpc>
            </a:pPr>
            <a:r>
              <a:rPr lang="en-US" sz="1000" dirty="0"/>
              <a:t>aluminum sulfate, aluminum chloride, ferric chloride, or an organic polymer</a:t>
            </a:r>
          </a:p>
          <a:p>
            <a:pPr>
              <a:lnSpc>
                <a:spcPct val="90000"/>
              </a:lnSpc>
            </a:pPr>
            <a:r>
              <a:rPr lang="en-US" sz="1000" dirty="0"/>
              <a:t>*precipitate or coagulant is settled, separated, sent to landfill</a:t>
            </a:r>
          </a:p>
          <a:p>
            <a:pPr>
              <a:lnSpc>
                <a:spcPct val="90000"/>
              </a:lnSpc>
            </a:pPr>
            <a:r>
              <a:rPr lang="en-US" sz="1000" dirty="0"/>
              <a:t>Both can result in high removal rates…however…</a:t>
            </a:r>
          </a:p>
          <a:p>
            <a:pPr>
              <a:lnSpc>
                <a:spcPct val="90000"/>
              </a:lnSpc>
            </a:pPr>
            <a:r>
              <a:rPr lang="en-US" sz="1000" dirty="0"/>
              <a:t>*a biological process</a:t>
            </a:r>
          </a:p>
          <a:p>
            <a:pPr>
              <a:lnSpc>
                <a:spcPct val="90000"/>
              </a:lnSpc>
            </a:pPr>
            <a:r>
              <a:rPr lang="en-US" sz="1000" dirty="0"/>
              <a:t>*N has a gas phase (unlike phosphorus)</a:t>
            </a:r>
          </a:p>
          <a:p>
            <a:pPr>
              <a:lnSpc>
                <a:spcPct val="90000"/>
              </a:lnSpc>
            </a:pPr>
            <a:r>
              <a:rPr lang="en-US" sz="1000" dirty="0"/>
              <a:t>*relies on several species of nitrogen-metabolizing bacteria</a:t>
            </a:r>
          </a:p>
          <a:p>
            <a:pPr>
              <a:lnSpc>
                <a:spcPct val="90000"/>
              </a:lnSpc>
            </a:pPr>
            <a:r>
              <a:rPr lang="en-US" sz="1000" dirty="0"/>
              <a:t>*nitrogen, in various oxidation states, figures in the energy metabolism of many bacteria</a:t>
            </a:r>
          </a:p>
          <a:p>
            <a:pPr>
              <a:lnSpc>
                <a:spcPct val="90000"/>
              </a:lnSpc>
            </a:pPr>
            <a:r>
              <a:rPr lang="en-US" sz="1000" dirty="0"/>
              <a:t>*incorporated into special activated sludge tanks</a:t>
            </a:r>
          </a:p>
          <a:p>
            <a:pPr>
              <a:lnSpc>
                <a:spcPct val="90000"/>
              </a:lnSpc>
            </a:pPr>
            <a:r>
              <a:rPr lang="en-US" sz="1000" dirty="0"/>
              <a:t>*</a:t>
            </a:r>
            <a:r>
              <a:rPr lang="en-US" sz="1000" b="1" dirty="0"/>
              <a:t>tank must be partitioned to maintain different oxygen regimes</a:t>
            </a:r>
          </a:p>
          <a:p>
            <a:pPr>
              <a:lnSpc>
                <a:spcPct val="90000"/>
              </a:lnSpc>
            </a:pPr>
            <a:r>
              <a:rPr lang="en-US" sz="1000" dirty="0"/>
              <a:t>*heterotrophic </a:t>
            </a:r>
            <a:r>
              <a:rPr lang="en-US" sz="1000" dirty="0" err="1"/>
              <a:t>ammonifying</a:t>
            </a:r>
            <a:r>
              <a:rPr lang="en-US" sz="1000" dirty="0"/>
              <a:t> bacteria mineralize organic nitrogen to ammonia under anaerobic conditions</a:t>
            </a:r>
          </a:p>
          <a:p>
            <a:pPr>
              <a:lnSpc>
                <a:spcPct val="90000"/>
              </a:lnSpc>
            </a:pPr>
            <a:r>
              <a:rPr lang="en-US" sz="1000" dirty="0"/>
              <a:t>*C-NH2 è NH4</a:t>
            </a:r>
          </a:p>
          <a:p>
            <a:pPr>
              <a:lnSpc>
                <a:spcPct val="90000"/>
              </a:lnSpc>
            </a:pPr>
            <a:r>
              <a:rPr lang="en-US" sz="1000" dirty="0"/>
              <a:t>*chemoautotrophic nitrifying bacteria convert NH4 to NO3 under aerobic conditions</a:t>
            </a:r>
          </a:p>
          <a:p>
            <a:pPr>
              <a:lnSpc>
                <a:spcPct val="90000"/>
              </a:lnSpc>
            </a:pPr>
            <a:r>
              <a:rPr lang="en-US" sz="1000" dirty="0"/>
              <a:t>*NH4 è NO3 </a:t>
            </a:r>
          </a:p>
          <a:p>
            <a:pPr>
              <a:lnSpc>
                <a:spcPct val="90000"/>
              </a:lnSpc>
            </a:pPr>
            <a:r>
              <a:rPr lang="en-US" sz="1000" dirty="0"/>
              <a:t>*nitrifying bacteria use NH4 as an energy source </a:t>
            </a:r>
          </a:p>
          <a:p>
            <a:pPr>
              <a:lnSpc>
                <a:spcPct val="90000"/>
              </a:lnSpc>
            </a:pPr>
            <a:r>
              <a:rPr lang="en-US" sz="1000" dirty="0"/>
              <a:t>* anaerobic heterotrophic denitrifying bacteria </a:t>
            </a:r>
          </a:p>
          <a:p>
            <a:pPr>
              <a:lnSpc>
                <a:spcPct val="90000"/>
              </a:lnSpc>
            </a:pPr>
            <a:r>
              <a:rPr lang="en-US" sz="1000" dirty="0"/>
              <a:t>*use NO3 as an oxidizing agent to oxidize reduced carbon compounds for energy </a:t>
            </a:r>
          </a:p>
          <a:p>
            <a:pPr>
              <a:lnSpc>
                <a:spcPct val="90000"/>
              </a:lnSpc>
            </a:pPr>
            <a:r>
              <a:rPr lang="en-US" sz="1000" dirty="0"/>
              <a:t>*this reduces NO3 to N2</a:t>
            </a:r>
          </a:p>
          <a:p>
            <a:pPr>
              <a:lnSpc>
                <a:spcPct val="90000"/>
              </a:lnSpc>
            </a:pPr>
            <a:r>
              <a:rPr lang="en-US" sz="1000" dirty="0"/>
              <a:t>*NO3 è N2</a:t>
            </a:r>
          </a:p>
          <a:p>
            <a:pPr>
              <a:lnSpc>
                <a:spcPct val="90000"/>
              </a:lnSpc>
            </a:pPr>
            <a:r>
              <a:rPr lang="en-US" sz="1000" dirty="0"/>
              <a:t>*N2 released into atmosphere</a:t>
            </a:r>
          </a:p>
          <a:p>
            <a:pPr>
              <a:lnSpc>
                <a:spcPct val="90000"/>
              </a:lnSpc>
            </a:pPr>
            <a:r>
              <a:rPr lang="en-US" sz="1000" dirty="0"/>
              <a:t>What varies for these steps?  Need oxygen for some, but not others.  Have to partition tanks.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E47974-0752-4009-BEB1-26A279A91794}" type="slidenum">
              <a:rPr lang="en-US"/>
              <a:pPr/>
              <a:t>62</a:t>
            </a:fld>
            <a:endParaRPr lang="en-US"/>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r>
              <a:rPr lang="en-US"/>
              <a:t>Irrigation</a:t>
            </a:r>
          </a:p>
          <a:p>
            <a:r>
              <a:rPr lang="en-US"/>
              <a:t>plants can be irrigated with treated wastewater</a:t>
            </a:r>
          </a:p>
          <a:p>
            <a:r>
              <a:rPr lang="en-US"/>
              <a:t>*St. Petersburg, FL irrigates 4000 acres of lawns, parks, golf courses with 2° effluent</a:t>
            </a:r>
          </a:p>
          <a:p>
            <a:r>
              <a:rPr lang="en-US"/>
              <a:t>*requires an expensive independent distribution system in addition to the potable water distribution system</a:t>
            </a:r>
          </a:p>
          <a:p>
            <a:endParaRPr lang="en-US"/>
          </a:p>
          <a:p>
            <a:r>
              <a:rPr lang="en-US"/>
              <a:t>Wetlands</a:t>
            </a:r>
          </a:p>
          <a:p>
            <a:r>
              <a:rPr lang="en-US"/>
              <a:t>effluent can be routed through a constructed wetland for natural nutrient removal</a:t>
            </a:r>
          </a:p>
          <a:p>
            <a:r>
              <a:rPr lang="en-US"/>
              <a:t>*Orlando, FL uses a 1200 acre constructed wetland</a:t>
            </a:r>
          </a:p>
          <a:p>
            <a:r>
              <a:rPr lang="en-US"/>
              <a:t>*&gt;1,000,000 marsh plants planted in a maze of shallow ponds and marshes</a:t>
            </a:r>
          </a:p>
          <a:p>
            <a:r>
              <a:rPr lang="en-US"/>
              <a:t>*creates an attractive wildlife habitat</a:t>
            </a:r>
          </a:p>
          <a:p>
            <a:r>
              <a:rPr lang="en-US"/>
              <a:t>*Phinzy Swamp Nature Park in Augusta is a 1,150 acre constructed wetland</a:t>
            </a:r>
          </a:p>
          <a:p>
            <a:r>
              <a:rPr lang="en-US"/>
              <a:t>*provides final treatment for Augusta wastewater</a:t>
            </a:r>
          </a:p>
          <a:p>
            <a:r>
              <a:rPr lang="en-US"/>
              <a:t/>
            </a:r>
            <a:br>
              <a:rPr lang="en-US"/>
            </a:br>
            <a:r>
              <a:rPr lang="en-US"/>
              <a:t>Example from conbio lecture?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12599-6C8F-4EA2-ABA5-EB4C608819CF}" type="datetimeFigureOut">
              <a:rPr lang="en-US" smtClean="0"/>
              <a:pPr/>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2412599-6C8F-4EA2-ABA5-EB4C608819CF}" type="datetimeFigureOut">
              <a:rPr lang="en-US" smtClean="0"/>
              <a:pPr/>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412599-6C8F-4EA2-ABA5-EB4C608819CF}" type="datetimeFigureOut">
              <a:rPr lang="en-US" smtClean="0"/>
              <a:pPr/>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2412599-6C8F-4EA2-ABA5-EB4C608819CF}" type="datetimeFigureOut">
              <a:rPr lang="en-US" smtClean="0"/>
              <a:pPr/>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412599-6C8F-4EA2-ABA5-EB4C608819CF}" type="datetimeFigureOut">
              <a:rPr lang="en-US" smtClean="0"/>
              <a:pPr/>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12599-6C8F-4EA2-ABA5-EB4C608819CF}" type="datetimeFigureOut">
              <a:rPr lang="en-US" smtClean="0"/>
              <a:pPr/>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412599-6C8F-4EA2-ABA5-EB4C608819CF}" type="datetimeFigureOut">
              <a:rPr lang="en-US" smtClean="0"/>
              <a:pPr/>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412599-6C8F-4EA2-ABA5-EB4C608819CF}" type="datetimeFigureOut">
              <a:rPr lang="en-US" smtClean="0"/>
              <a:pPr/>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12422-842D-4538-8ED8-CC3422D34E4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0A3C1AE-3F28-4698-83E4-6F259B9188A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274A4A-7D24-4B02-A228-B33A7F9EC221}"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r>
              <a:rPr lang="en-US"/>
              <a:t>Aquatic Chemistry- Oxygen</a:t>
            </a:r>
          </a:p>
        </p:txBody>
      </p:sp>
      <p:sp>
        <p:nvSpPr>
          <p:cNvPr id="8" name="Rectangle 6"/>
          <p:cNvSpPr>
            <a:spLocks noGrp="1" noChangeArrowheads="1"/>
          </p:cNvSpPr>
          <p:nvPr>
            <p:ph type="sldNum" sz="quarter" idx="12"/>
          </p:nvPr>
        </p:nvSpPr>
        <p:spPr>
          <a:ln/>
        </p:spPr>
        <p:txBody>
          <a:bodyPr/>
          <a:lstStyle>
            <a:lvl1pPr>
              <a:defRPr/>
            </a:lvl1pPr>
          </a:lstStyle>
          <a:p>
            <a:pPr>
              <a:defRPr/>
            </a:pPr>
            <a:fld id="{4389DA5F-248A-4263-9D85-55B0E9BE26A4}" type="slidenum">
              <a:rPr lang="en-US"/>
              <a:pPr>
                <a:defRPr/>
              </a:pPr>
              <a:t>‹#›</a:t>
            </a:fld>
            <a:endParaRPr lang="en-US"/>
          </a:p>
        </p:txBody>
      </p:sp>
    </p:spTree>
    <p:extLst>
      <p:ext uri="{BB962C8B-B14F-4D97-AF65-F5344CB8AC3E}">
        <p14:creationId xmlns:p14="http://schemas.microsoft.com/office/powerpoint/2010/main" val="2749381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412599-6C8F-4EA2-ABA5-EB4C608819CF}" type="datetimeFigureOut">
              <a:rPr lang="en-US" smtClean="0"/>
              <a:pPr/>
              <a:t>10/9/2019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12422-842D-4538-8ED8-CC3422D34E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5"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2.wmf"/><Relationship Id="rId5" Type="http://schemas.openxmlformats.org/officeDocument/2006/relationships/oleObject" Target="../embeddings/oleObject1.bin"/><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hyperlink" Target="http://images.google.com/imgres?imgurl=http://www.potomacriver.org/webphotos/algaebloom1980s.jpg&amp;imgrefurl=http://www.potomacriver.org/about_potomac/history.htm&amp;h=257&amp;w=300&amp;sz=13&amp;hl=en&amp;start=10&amp;sig2=BRFzWwwLPSNkngKit7r5ug&amp;um=1&amp;usg=__KKvwVRi2mgMJdhnqPUGQ1oF3pjw=&amp;tbnid=LneEdBiq7VZe_M:&amp;tbnh=99&amp;tbnw=116&amp;ei=p6nZSJPmFYO0hAKB-ey3BQ&amp;prev=/images?q=algae+bloom&amp;um=1&amp;hl=en&amp;rlz=1T4DMUS_enUS257US257&amp;sa=N"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46.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4.xml"/><Relationship Id="rId5" Type="http://schemas.openxmlformats.org/officeDocument/2006/relationships/image" Target="../media/image49.jpeg"/><Relationship Id="rId4" Type="http://schemas.openxmlformats.org/officeDocument/2006/relationships/image" Target="../media/image48.jpeg"/></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control Algal Blooms?</a:t>
            </a:r>
            <a:endParaRPr lang="en-US" dirty="0"/>
          </a:p>
        </p:txBody>
      </p:sp>
      <p:sp>
        <p:nvSpPr>
          <p:cNvPr id="3" name="Content Placeholder 2"/>
          <p:cNvSpPr>
            <a:spLocks noGrp="1"/>
          </p:cNvSpPr>
          <p:nvPr>
            <p:ph idx="1"/>
          </p:nvPr>
        </p:nvSpPr>
        <p:spPr/>
        <p:txBody>
          <a:bodyPr>
            <a:normAutofit/>
          </a:bodyPr>
          <a:lstStyle/>
          <a:p>
            <a:r>
              <a:rPr lang="en-US" dirty="0" smtClean="0"/>
              <a:t>What is limiting to algal growth?  </a:t>
            </a:r>
          </a:p>
          <a:p>
            <a:pPr lvl="1"/>
            <a:r>
              <a:rPr lang="en-US" dirty="0" smtClean="0"/>
              <a:t>Remember </a:t>
            </a:r>
            <a:r>
              <a:rPr lang="en-US" u="sng" dirty="0" smtClean="0"/>
              <a:t>Liebig’s Law of the Minimum</a:t>
            </a:r>
          </a:p>
          <a:p>
            <a:pPr lvl="1"/>
            <a:endParaRPr lang="en-US" u="sng" dirty="0" smtClean="0"/>
          </a:p>
          <a:p>
            <a:endParaRPr lang="en-US" dirty="0"/>
          </a:p>
          <a:p>
            <a:r>
              <a:rPr lang="en-US" dirty="0" smtClean="0"/>
              <a:t>1960-1970’s</a:t>
            </a:r>
          </a:p>
          <a:p>
            <a:pPr lvl="1"/>
            <a:r>
              <a:rPr lang="en-US" dirty="0" smtClean="0"/>
              <a:t>No or little regulations</a:t>
            </a:r>
          </a:p>
          <a:p>
            <a:pPr lvl="1"/>
            <a:r>
              <a:rPr lang="en-US" dirty="0" smtClean="0"/>
              <a:t>No scientific data, but suspicions were growing</a:t>
            </a:r>
          </a:p>
          <a:p>
            <a:pPr lvl="1"/>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09600" y="228600"/>
            <a:ext cx="7924800" cy="838200"/>
          </a:xfrm>
        </p:spPr>
        <p:txBody>
          <a:bodyPr>
            <a:normAutofit/>
          </a:bodyPr>
          <a:lstStyle/>
          <a:p>
            <a:pPr eaLnBrk="1" hangingPunct="1">
              <a:defRPr/>
            </a:pPr>
            <a:r>
              <a:rPr lang="en-US" sz="3200" dirty="0" smtClean="0"/>
              <a:t>What do we (they) know…</a:t>
            </a:r>
          </a:p>
        </p:txBody>
      </p:sp>
      <p:pic>
        <p:nvPicPr>
          <p:cNvPr id="24579" name="Picture 5" descr="P requirements"/>
          <p:cNvPicPr>
            <a:picLocks noGrp="1" noChangeAspect="1" noChangeArrowheads="1"/>
          </p:cNvPicPr>
          <p:nvPr>
            <p:ph idx="1"/>
          </p:nvPr>
        </p:nvPicPr>
        <p:blipFill>
          <a:blip r:embed="rId3" cstate="print"/>
          <a:srcRect/>
          <a:stretch>
            <a:fillRect/>
          </a:stretch>
        </p:blipFill>
        <p:spPr>
          <a:xfrm>
            <a:off x="2743200" y="1371600"/>
            <a:ext cx="5694173" cy="4846637"/>
          </a:xfrm>
          <a:noFill/>
        </p:spPr>
      </p:pic>
      <p:sp>
        <p:nvSpPr>
          <p:cNvPr id="24580" name="Text Box 7"/>
          <p:cNvSpPr txBox="1">
            <a:spLocks noChangeArrowheads="1"/>
          </p:cNvSpPr>
          <p:nvPr/>
        </p:nvSpPr>
        <p:spPr bwMode="auto">
          <a:xfrm>
            <a:off x="7162800" y="3733800"/>
            <a:ext cx="228600" cy="274638"/>
          </a:xfrm>
          <a:prstGeom prst="rect">
            <a:avLst/>
          </a:prstGeom>
          <a:noFill/>
          <a:ln w="9525">
            <a:noFill/>
            <a:miter lim="800000"/>
            <a:headEnd/>
            <a:tailEnd/>
          </a:ln>
        </p:spPr>
        <p:txBody>
          <a:bodyPr>
            <a:spAutoFit/>
          </a:bodyPr>
          <a:lstStyle/>
          <a:p>
            <a:r>
              <a:rPr lang="en-US" sz="1200" dirty="0"/>
              <a:t>0</a:t>
            </a:r>
          </a:p>
        </p:txBody>
      </p:sp>
      <p:sp>
        <p:nvSpPr>
          <p:cNvPr id="6" name="TextBox 5"/>
          <p:cNvSpPr txBox="1"/>
          <p:nvPr/>
        </p:nvSpPr>
        <p:spPr>
          <a:xfrm>
            <a:off x="6369050" y="3886200"/>
            <a:ext cx="260350" cy="254000"/>
          </a:xfrm>
          <a:prstGeom prst="rect">
            <a:avLst/>
          </a:prstGeom>
          <a:noFill/>
        </p:spPr>
        <p:txBody>
          <a:bodyPr wrap="none">
            <a:spAutoFit/>
          </a:bodyPr>
          <a:lstStyle/>
          <a:p>
            <a:pPr>
              <a:defRPr/>
            </a:pPr>
            <a:r>
              <a:rPr lang="en-US" sz="1050" dirty="0">
                <a:solidFill>
                  <a:schemeClr val="bg1"/>
                </a:solidFill>
              </a:rPr>
              <a:t>0</a:t>
            </a:r>
          </a:p>
        </p:txBody>
      </p:sp>
      <p:pic>
        <p:nvPicPr>
          <p:cNvPr id="7" name="Picture 11" descr="BG algae Cheney"/>
          <p:cNvPicPr>
            <a:picLocks noChangeAspect="1" noChangeArrowheads="1"/>
          </p:cNvPicPr>
          <p:nvPr/>
        </p:nvPicPr>
        <p:blipFill>
          <a:blip r:embed="rId4" cstate="print"/>
          <a:srcRect/>
          <a:stretch>
            <a:fillRect/>
          </a:stretch>
        </p:blipFill>
        <p:spPr bwMode="auto">
          <a:xfrm>
            <a:off x="228600" y="1371600"/>
            <a:ext cx="2362200" cy="1768369"/>
          </a:xfrm>
          <a:prstGeom prst="rect">
            <a:avLst/>
          </a:prstGeom>
          <a:noFill/>
          <a:ln w="9525">
            <a:noFill/>
            <a:miter lim="800000"/>
            <a:headEnd/>
            <a:tailEnd/>
          </a:ln>
        </p:spPr>
      </p:pic>
      <p:pic>
        <p:nvPicPr>
          <p:cNvPr id="8" name="Picture 12" descr="BG6"/>
          <p:cNvPicPr>
            <a:picLocks noChangeAspect="1" noChangeArrowheads="1"/>
          </p:cNvPicPr>
          <p:nvPr/>
        </p:nvPicPr>
        <p:blipFill>
          <a:blip r:embed="rId5" cstate="print"/>
          <a:srcRect/>
          <a:stretch>
            <a:fillRect/>
          </a:stretch>
        </p:blipFill>
        <p:spPr bwMode="auto">
          <a:xfrm>
            <a:off x="228601" y="3124200"/>
            <a:ext cx="2362200" cy="1847850"/>
          </a:xfrm>
          <a:prstGeom prst="rect">
            <a:avLst/>
          </a:prstGeom>
          <a:noFill/>
          <a:ln w="9525">
            <a:noFill/>
            <a:miter lim="800000"/>
            <a:headEnd/>
            <a:tailEnd/>
          </a:ln>
        </p:spPr>
      </p:pic>
      <p:pic>
        <p:nvPicPr>
          <p:cNvPr id="9" name="Picture 10" descr="BG8"/>
          <p:cNvPicPr>
            <a:picLocks noChangeAspect="1" noChangeArrowheads="1"/>
          </p:cNvPicPr>
          <p:nvPr/>
        </p:nvPicPr>
        <p:blipFill>
          <a:blip r:embed="rId6" cstate="print"/>
          <a:srcRect/>
          <a:stretch>
            <a:fillRect/>
          </a:stretch>
        </p:blipFill>
        <p:spPr bwMode="auto">
          <a:xfrm>
            <a:off x="228600" y="4952999"/>
            <a:ext cx="2362200" cy="17683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10-5"/>
          <p:cNvPicPr>
            <a:picLocks noChangeAspect="1" noChangeArrowheads="1"/>
          </p:cNvPicPr>
          <p:nvPr/>
        </p:nvPicPr>
        <p:blipFill>
          <a:blip r:embed="rId3" cstate="print"/>
          <a:srcRect/>
          <a:stretch>
            <a:fillRect/>
          </a:stretch>
        </p:blipFill>
        <p:spPr bwMode="auto">
          <a:xfrm>
            <a:off x="3276600" y="0"/>
            <a:ext cx="5867400" cy="6858000"/>
          </a:xfrm>
          <a:prstGeom prst="rect">
            <a:avLst/>
          </a:prstGeom>
          <a:noFill/>
          <a:ln w="9525">
            <a:noFill/>
            <a:miter lim="800000"/>
            <a:headEnd/>
            <a:tailEnd/>
          </a:ln>
        </p:spPr>
      </p:pic>
      <p:sp>
        <p:nvSpPr>
          <p:cNvPr id="32771" name="Text Box 3"/>
          <p:cNvSpPr txBox="1">
            <a:spLocks noChangeArrowheads="1"/>
          </p:cNvSpPr>
          <p:nvPr/>
        </p:nvSpPr>
        <p:spPr bwMode="auto">
          <a:xfrm>
            <a:off x="0" y="2209800"/>
            <a:ext cx="3276600" cy="1735138"/>
          </a:xfrm>
          <a:prstGeom prst="rect">
            <a:avLst/>
          </a:prstGeom>
          <a:noFill/>
          <a:ln w="9525">
            <a:noFill/>
            <a:miter lim="800000"/>
            <a:headEnd/>
            <a:tailEnd/>
          </a:ln>
        </p:spPr>
        <p:txBody>
          <a:bodyPr>
            <a:spAutoFit/>
          </a:bodyPr>
          <a:lstStyle/>
          <a:p>
            <a:pPr algn="ctr" eaLnBrk="1" hangingPunct="1">
              <a:spcBef>
                <a:spcPct val="50000"/>
              </a:spcBef>
            </a:pPr>
            <a:r>
              <a:rPr lang="en-US" b="1">
                <a:solidFill>
                  <a:schemeClr val="accent2"/>
                </a:solidFill>
                <a:latin typeface="Times New Roman" pitchFamily="18" charset="0"/>
                <a:cs typeface="Arial" pitchFamily="34" charset="0"/>
              </a:rPr>
              <a:t>PHOSPHATE AS A LIMITING NUTRIENT</a:t>
            </a:r>
            <a:endParaRPr lang="en-US">
              <a:solidFill>
                <a:schemeClr val="accent2"/>
              </a:solidFill>
              <a:latin typeface="Times New Roman" pitchFamily="18" charset="0"/>
              <a:cs typeface="Times New Roman" pitchFamily="18" charset="0"/>
            </a:endParaRPr>
          </a:p>
          <a:p>
            <a:pPr algn="ctr" eaLnBrk="1" hangingPunct="1">
              <a:spcBef>
                <a:spcPct val="50000"/>
              </a:spcBef>
            </a:pPr>
            <a:endParaRPr lang="en-US">
              <a:solidFill>
                <a:schemeClr val="accent2"/>
              </a:solidFill>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9-5"/>
          <p:cNvPicPr>
            <a:picLocks noChangeAspect="1" noChangeArrowheads="1"/>
          </p:cNvPicPr>
          <p:nvPr/>
        </p:nvPicPr>
        <p:blipFill>
          <a:blip r:embed="rId3" cstate="print"/>
          <a:srcRect/>
          <a:stretch>
            <a:fillRect/>
          </a:stretch>
        </p:blipFill>
        <p:spPr bwMode="auto">
          <a:xfrm>
            <a:off x="1219200" y="228600"/>
            <a:ext cx="6705600" cy="5332413"/>
          </a:xfrm>
          <a:prstGeom prst="rect">
            <a:avLst/>
          </a:prstGeom>
          <a:noFill/>
          <a:ln w="9525">
            <a:noFill/>
            <a:miter lim="800000"/>
            <a:headEnd/>
            <a:tailEnd/>
          </a:ln>
        </p:spPr>
      </p:pic>
      <p:sp>
        <p:nvSpPr>
          <p:cNvPr id="33795" name="Text Box 3"/>
          <p:cNvSpPr txBox="1">
            <a:spLocks noChangeArrowheads="1"/>
          </p:cNvSpPr>
          <p:nvPr/>
        </p:nvSpPr>
        <p:spPr bwMode="auto">
          <a:xfrm>
            <a:off x="838200" y="5791200"/>
            <a:ext cx="7543800" cy="457200"/>
          </a:xfrm>
          <a:prstGeom prst="rect">
            <a:avLst/>
          </a:prstGeom>
          <a:noFill/>
          <a:ln w="9525">
            <a:noFill/>
            <a:miter lim="800000"/>
            <a:headEnd/>
            <a:tailEnd/>
          </a:ln>
        </p:spPr>
        <p:txBody>
          <a:bodyPr>
            <a:spAutoFit/>
          </a:bodyPr>
          <a:lstStyle/>
          <a:p>
            <a:pPr algn="ctr" eaLnBrk="1" hangingPunct="1">
              <a:spcBef>
                <a:spcPct val="50000"/>
              </a:spcBef>
            </a:pPr>
            <a:r>
              <a:rPr lang="en-US" b="1">
                <a:latin typeface="Times New Roman" pitchFamily="18" charset="0"/>
              </a:rPr>
              <a:t>A benefit of cultural eutrophication.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was P coming from</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Laundry detergents and P (1960-70)</a:t>
            </a:r>
          </a:p>
          <a:p>
            <a:pPr lvl="1"/>
            <a:r>
              <a:rPr lang="en-US" dirty="0" smtClean="0"/>
              <a:t>7-12% P by dry weight</a:t>
            </a:r>
          </a:p>
          <a:p>
            <a:pPr lvl="1"/>
            <a:r>
              <a:rPr lang="en-US" dirty="0" smtClean="0"/>
              <a:t>50-70% of P input to lakes from detergent</a:t>
            </a:r>
          </a:p>
          <a:p>
            <a:pPr lvl="1"/>
            <a:r>
              <a:rPr lang="en-US" dirty="0" smtClean="0"/>
              <a:t>Accounted for ~50% of the </a:t>
            </a:r>
            <a:r>
              <a:rPr lang="en-US" b="1" u="sng" dirty="0" smtClean="0"/>
              <a:t>wastewater</a:t>
            </a:r>
            <a:r>
              <a:rPr lang="en-US" dirty="0" smtClean="0"/>
              <a:t> worldwide</a:t>
            </a:r>
          </a:p>
          <a:p>
            <a:pPr lvl="1"/>
            <a:r>
              <a:rPr lang="en-US" dirty="0" smtClean="0"/>
              <a:t>Public interest peaking…</a:t>
            </a:r>
          </a:p>
          <a:p>
            <a:pPr lvl="1"/>
            <a:r>
              <a:rPr lang="en-US" dirty="0" smtClean="0"/>
              <a:t>Industry digging heals in… “no direct link between P and algal growth”</a:t>
            </a:r>
          </a:p>
          <a:p>
            <a:endParaRPr lang="en-US" dirty="0" smtClean="0"/>
          </a:p>
          <a:p>
            <a:r>
              <a:rPr lang="en-US" dirty="0" smtClean="0"/>
              <a:t>How do you make this link?</a:t>
            </a:r>
          </a:p>
          <a:p>
            <a:pPr lvl="1"/>
            <a:endParaRPr lang="en-US" dirty="0"/>
          </a:p>
          <a:p>
            <a:pPr lvl="1">
              <a:buNone/>
            </a:pP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16"/>
          <p:cNvPicPr>
            <a:picLocks noChangeAspect="1" noChangeArrowheads="1"/>
          </p:cNvPicPr>
          <p:nvPr/>
        </p:nvPicPr>
        <p:blipFill>
          <a:blip r:embed="rId3" cstate="print">
            <a:lum bright="-10000" contrast="10000"/>
          </a:blip>
          <a:srcRect/>
          <a:stretch>
            <a:fillRect/>
          </a:stretch>
        </p:blipFill>
        <p:spPr bwMode="auto">
          <a:xfrm>
            <a:off x="381000" y="1066800"/>
            <a:ext cx="5257800" cy="3524250"/>
          </a:xfrm>
          <a:prstGeom prst="rect">
            <a:avLst/>
          </a:prstGeom>
          <a:noFill/>
          <a:ln w="12700">
            <a:solidFill>
              <a:srgbClr val="000000"/>
            </a:solidFill>
            <a:miter lim="800000"/>
            <a:headEnd/>
            <a:tailEnd/>
          </a:ln>
        </p:spPr>
      </p:pic>
      <p:sp>
        <p:nvSpPr>
          <p:cNvPr id="179203" name="Text Box 3"/>
          <p:cNvSpPr txBox="1">
            <a:spLocks noChangeArrowheads="1"/>
          </p:cNvSpPr>
          <p:nvPr/>
        </p:nvSpPr>
        <p:spPr bwMode="auto">
          <a:xfrm>
            <a:off x="838200" y="5530850"/>
            <a:ext cx="7924800" cy="946150"/>
          </a:xfrm>
          <a:prstGeom prst="rect">
            <a:avLst/>
          </a:prstGeom>
          <a:noFill/>
          <a:ln w="9525">
            <a:noFill/>
            <a:miter lim="800000"/>
            <a:headEnd/>
            <a:tailEnd/>
          </a:ln>
          <a:effectLst/>
        </p:spPr>
        <p:txBody>
          <a:bodyPr>
            <a:spAutoFit/>
          </a:bodyPr>
          <a:lstStyle/>
          <a:p>
            <a:pPr>
              <a:defRPr/>
            </a:pPr>
            <a:r>
              <a:rPr lang="en-US" sz="2800" b="1" dirty="0">
                <a:effectLst>
                  <a:outerShdw blurRad="38100" dist="38100" dir="2700000" algn="tl">
                    <a:srgbClr val="FFFFFF"/>
                  </a:outerShdw>
                </a:effectLst>
                <a:latin typeface="Times New Roman" pitchFamily="18" charset="0"/>
                <a:cs typeface="Times New Roman" pitchFamily="18" charset="0"/>
              </a:rPr>
              <a:t>David Schindler conducted experiments in the Experimental Lakes Area (</a:t>
            </a:r>
            <a:r>
              <a:rPr lang="en-US" sz="2800" b="1" dirty="0" err="1">
                <a:effectLst>
                  <a:outerShdw blurRad="38100" dist="38100" dir="2700000" algn="tl">
                    <a:srgbClr val="FFFFFF"/>
                  </a:outerShdw>
                </a:effectLst>
                <a:latin typeface="Times New Roman" pitchFamily="18" charset="0"/>
                <a:cs typeface="Times New Roman" pitchFamily="18" charset="0"/>
              </a:rPr>
              <a:t>ELA</a:t>
            </a:r>
            <a:r>
              <a:rPr lang="en-US" sz="2800" b="1" dirty="0">
                <a:effectLst>
                  <a:outerShdw blurRad="38100" dist="38100" dir="2700000" algn="tl">
                    <a:srgbClr val="FFFFFF"/>
                  </a:outerShdw>
                </a:effectLst>
                <a:latin typeface="Times New Roman" pitchFamily="18" charset="0"/>
                <a:cs typeface="Times New Roman" pitchFamily="18" charset="0"/>
              </a:rPr>
              <a:t>) of Canada</a:t>
            </a:r>
          </a:p>
        </p:txBody>
      </p:sp>
      <p:sp>
        <p:nvSpPr>
          <p:cNvPr id="27652" name="Text Box 4"/>
          <p:cNvSpPr txBox="1">
            <a:spLocks noChangeArrowheads="1"/>
          </p:cNvSpPr>
          <p:nvPr/>
        </p:nvSpPr>
        <p:spPr bwMode="auto">
          <a:xfrm>
            <a:off x="1219200" y="319088"/>
            <a:ext cx="6727825" cy="519112"/>
          </a:xfrm>
          <a:prstGeom prst="rect">
            <a:avLst/>
          </a:prstGeom>
          <a:noFill/>
          <a:ln w="9525">
            <a:noFill/>
            <a:miter lim="800000"/>
            <a:headEnd/>
            <a:tailEnd/>
          </a:ln>
        </p:spPr>
        <p:txBody>
          <a:bodyPr wrap="none">
            <a:spAutoFit/>
          </a:bodyPr>
          <a:lstStyle/>
          <a:p>
            <a:r>
              <a:rPr lang="en-US" sz="2800" dirty="0">
                <a:latin typeface="Times New Roman" pitchFamily="18" charset="0"/>
                <a:cs typeface="Times New Roman" pitchFamily="18" charset="0"/>
              </a:rPr>
              <a:t>Is Phosphorus limiting to freshwater systems?</a:t>
            </a:r>
          </a:p>
        </p:txBody>
      </p:sp>
      <p:pic>
        <p:nvPicPr>
          <p:cNvPr id="27653" name="Picture 5" descr="ELA lakes"/>
          <p:cNvPicPr>
            <a:picLocks noChangeAspect="1" noChangeArrowheads="1"/>
          </p:cNvPicPr>
          <p:nvPr/>
        </p:nvPicPr>
        <p:blipFill>
          <a:blip r:embed="rId4" cstate="print"/>
          <a:srcRect/>
          <a:stretch>
            <a:fillRect/>
          </a:stretch>
        </p:blipFill>
        <p:spPr bwMode="auto">
          <a:xfrm>
            <a:off x="5029200" y="2362200"/>
            <a:ext cx="3876675" cy="2909888"/>
          </a:xfrm>
          <a:prstGeom prst="rect">
            <a:avLst/>
          </a:prstGeom>
          <a:noFill/>
          <a:ln w="12700">
            <a:solidFill>
              <a:srgbClr val="000000"/>
            </a:solid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divided"/>
          <p:cNvPicPr>
            <a:picLocks noChangeAspect="1" noChangeArrowheads="1"/>
          </p:cNvPicPr>
          <p:nvPr/>
        </p:nvPicPr>
        <p:blipFill>
          <a:blip r:embed="rId3" cstate="print"/>
          <a:srcRect/>
          <a:stretch>
            <a:fillRect/>
          </a:stretch>
        </p:blipFill>
        <p:spPr bwMode="auto">
          <a:xfrm>
            <a:off x="533400" y="815975"/>
            <a:ext cx="8153400" cy="5522913"/>
          </a:xfrm>
          <a:prstGeom prst="rect">
            <a:avLst/>
          </a:prstGeom>
          <a:noFill/>
          <a:ln w="12700">
            <a:solidFill>
              <a:srgbClr val="000000"/>
            </a:solidFill>
            <a:miter lim="800000"/>
            <a:headEnd/>
            <a:tailEnd/>
          </a:ln>
        </p:spPr>
      </p:pic>
      <p:sp>
        <p:nvSpPr>
          <p:cNvPr id="28675" name="Text Box 3"/>
          <p:cNvSpPr txBox="1">
            <a:spLocks noChangeArrowheads="1"/>
          </p:cNvSpPr>
          <p:nvPr/>
        </p:nvSpPr>
        <p:spPr bwMode="auto">
          <a:xfrm>
            <a:off x="931863" y="4114800"/>
            <a:ext cx="1243012" cy="955675"/>
          </a:xfrm>
          <a:prstGeom prst="rect">
            <a:avLst/>
          </a:prstGeom>
          <a:solidFill>
            <a:srgbClr val="66FFFF"/>
          </a:solidFill>
          <a:ln w="9525">
            <a:solidFill>
              <a:schemeClr val="tx1"/>
            </a:solidFill>
            <a:miter lim="800000"/>
            <a:headEnd/>
            <a:tailEnd/>
          </a:ln>
        </p:spPr>
        <p:txBody>
          <a:bodyPr wrap="none">
            <a:spAutoFit/>
          </a:bodyPr>
          <a:lstStyle/>
          <a:p>
            <a:r>
              <a:rPr lang="en-US" sz="2800" b="1">
                <a:latin typeface="Arial" pitchFamily="34" charset="0"/>
              </a:rPr>
              <a:t> C + N</a:t>
            </a:r>
          </a:p>
          <a:p>
            <a:r>
              <a:rPr lang="en-US" sz="2800" b="1">
                <a:latin typeface="Arial" pitchFamily="34" charset="0"/>
              </a:rPr>
              <a:t>added</a:t>
            </a:r>
          </a:p>
        </p:txBody>
      </p:sp>
      <p:sp>
        <p:nvSpPr>
          <p:cNvPr id="28676" name="Text Box 4"/>
          <p:cNvSpPr txBox="1">
            <a:spLocks noChangeArrowheads="1"/>
          </p:cNvSpPr>
          <p:nvPr/>
        </p:nvSpPr>
        <p:spPr bwMode="auto">
          <a:xfrm>
            <a:off x="5410200" y="2224088"/>
            <a:ext cx="1852613" cy="955675"/>
          </a:xfrm>
          <a:prstGeom prst="rect">
            <a:avLst/>
          </a:prstGeom>
          <a:solidFill>
            <a:srgbClr val="66FFFF"/>
          </a:solidFill>
          <a:ln w="9525">
            <a:solidFill>
              <a:schemeClr val="tx1"/>
            </a:solidFill>
            <a:miter lim="800000"/>
            <a:headEnd/>
            <a:tailEnd/>
          </a:ln>
        </p:spPr>
        <p:txBody>
          <a:bodyPr wrap="none">
            <a:spAutoFit/>
          </a:bodyPr>
          <a:lstStyle/>
          <a:p>
            <a:r>
              <a:rPr lang="en-US" sz="2800" b="1">
                <a:latin typeface="Arial" pitchFamily="34" charset="0"/>
              </a:rPr>
              <a:t> C + N + P</a:t>
            </a:r>
          </a:p>
          <a:p>
            <a:r>
              <a:rPr lang="en-US" sz="2800" b="1">
                <a:latin typeface="Arial" pitchFamily="34" charset="0"/>
              </a:rPr>
              <a:t>added</a:t>
            </a:r>
          </a:p>
        </p:txBody>
      </p:sp>
      <p:sp>
        <p:nvSpPr>
          <p:cNvPr id="28677" name="AutoShape 5"/>
          <p:cNvSpPr>
            <a:spLocks noChangeArrowheads="1"/>
          </p:cNvSpPr>
          <p:nvPr/>
        </p:nvSpPr>
        <p:spPr bwMode="auto">
          <a:xfrm>
            <a:off x="2209800" y="4267200"/>
            <a:ext cx="2971800" cy="228600"/>
          </a:xfrm>
          <a:prstGeom prst="rightArrow">
            <a:avLst>
              <a:gd name="adj1" fmla="val 50000"/>
              <a:gd name="adj2" fmla="val 325000"/>
            </a:avLst>
          </a:prstGeom>
          <a:solidFill>
            <a:schemeClr val="bg1"/>
          </a:solidFill>
          <a:ln w="9525">
            <a:solidFill>
              <a:schemeClr val="tx1"/>
            </a:solidFill>
            <a:miter lim="800000"/>
            <a:headEnd/>
            <a:tailEnd/>
          </a:ln>
        </p:spPr>
        <p:txBody>
          <a:bodyPr wrap="none" anchor="ctr"/>
          <a:lstStyle/>
          <a:p>
            <a:endParaRPr lang="en-US"/>
          </a:p>
        </p:txBody>
      </p:sp>
      <p:sp>
        <p:nvSpPr>
          <p:cNvPr id="28678" name="AutoShape 6"/>
          <p:cNvSpPr>
            <a:spLocks noChangeArrowheads="1"/>
          </p:cNvSpPr>
          <p:nvPr/>
        </p:nvSpPr>
        <p:spPr bwMode="auto">
          <a:xfrm>
            <a:off x="3048000" y="2362200"/>
            <a:ext cx="2362200" cy="228600"/>
          </a:xfrm>
          <a:prstGeom prst="leftArrow">
            <a:avLst>
              <a:gd name="adj1" fmla="val 50000"/>
              <a:gd name="adj2" fmla="val 258333"/>
            </a:avLst>
          </a:prstGeom>
          <a:solidFill>
            <a:schemeClr val="bg1"/>
          </a:solidFill>
          <a:ln w="9525">
            <a:solidFill>
              <a:schemeClr val="tx1"/>
            </a:solidFill>
            <a:miter lim="800000"/>
            <a:headEnd/>
            <a:tailEnd/>
          </a:ln>
        </p:spPr>
        <p:txBody>
          <a:bodyPr wrap="none" anchor="ctr"/>
          <a:lstStyle/>
          <a:p>
            <a:endParaRPr lang="en-US"/>
          </a:p>
        </p:txBody>
      </p:sp>
      <p:sp>
        <p:nvSpPr>
          <p:cNvPr id="28679" name="Text Box 7"/>
          <p:cNvSpPr txBox="1">
            <a:spLocks noChangeArrowheads="1"/>
          </p:cNvSpPr>
          <p:nvPr/>
        </p:nvSpPr>
        <p:spPr bwMode="auto">
          <a:xfrm>
            <a:off x="3657600" y="304800"/>
            <a:ext cx="4703763" cy="588963"/>
          </a:xfrm>
          <a:prstGeom prst="rect">
            <a:avLst/>
          </a:prstGeom>
          <a:solidFill>
            <a:srgbClr val="FFFF00"/>
          </a:solidFill>
          <a:ln w="9525">
            <a:solidFill>
              <a:schemeClr val="tx1"/>
            </a:solidFill>
            <a:miter lim="800000"/>
            <a:headEnd/>
            <a:tailEnd/>
          </a:ln>
        </p:spPr>
        <p:txBody>
          <a:bodyPr wrap="none">
            <a:spAutoFit/>
          </a:bodyPr>
          <a:lstStyle/>
          <a:p>
            <a:r>
              <a:rPr lang="en-US" sz="3200" b="1">
                <a:solidFill>
                  <a:srgbClr val="000099"/>
                </a:solidFill>
                <a:latin typeface="Arial" pitchFamily="34" charset="0"/>
              </a:rPr>
              <a:t>Experiment in Lake 226</a:t>
            </a:r>
          </a:p>
        </p:txBody>
      </p:sp>
      <p:sp>
        <p:nvSpPr>
          <p:cNvPr id="28680" name="Text Box 8"/>
          <p:cNvSpPr txBox="1">
            <a:spLocks noChangeArrowheads="1"/>
          </p:cNvSpPr>
          <p:nvPr/>
        </p:nvSpPr>
        <p:spPr bwMode="auto">
          <a:xfrm>
            <a:off x="914400" y="3200400"/>
            <a:ext cx="2381250" cy="588963"/>
          </a:xfrm>
          <a:prstGeom prst="rect">
            <a:avLst/>
          </a:prstGeom>
          <a:solidFill>
            <a:srgbClr val="FF9900"/>
          </a:solidFill>
          <a:ln w="9525">
            <a:solidFill>
              <a:schemeClr val="tx1"/>
            </a:solidFill>
            <a:miter lim="800000"/>
            <a:headEnd/>
            <a:tailEnd/>
          </a:ln>
        </p:spPr>
        <p:txBody>
          <a:bodyPr wrap="none">
            <a:spAutoFit/>
          </a:bodyPr>
          <a:lstStyle/>
          <a:p>
            <a:r>
              <a:rPr lang="en-US" sz="3200" b="1">
                <a:latin typeface="Arial" pitchFamily="34" charset="0"/>
              </a:rPr>
              <a:t>Sea curtain</a:t>
            </a:r>
          </a:p>
        </p:txBody>
      </p:sp>
      <p:sp>
        <p:nvSpPr>
          <p:cNvPr id="28681" name="Line 9"/>
          <p:cNvSpPr>
            <a:spLocks noChangeShapeType="1"/>
          </p:cNvSpPr>
          <p:nvPr/>
        </p:nvSpPr>
        <p:spPr bwMode="auto">
          <a:xfrm flipV="1">
            <a:off x="3352800" y="3352800"/>
            <a:ext cx="838200" cy="152400"/>
          </a:xfrm>
          <a:prstGeom prst="line">
            <a:avLst/>
          </a:prstGeom>
          <a:noFill/>
          <a:ln w="25400">
            <a:solidFill>
              <a:srgbClr val="FF9900"/>
            </a:solidFill>
            <a:round/>
            <a:headEnd/>
            <a:tailEnd type="triangle" w="lg" len="lg"/>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Text Box 2"/>
          <p:cNvSpPr txBox="1">
            <a:spLocks noChangeArrowheads="1"/>
          </p:cNvSpPr>
          <p:nvPr/>
        </p:nvSpPr>
        <p:spPr bwMode="auto">
          <a:xfrm>
            <a:off x="457200" y="1219200"/>
            <a:ext cx="7543800" cy="4031873"/>
          </a:xfrm>
          <a:prstGeom prst="rect">
            <a:avLst/>
          </a:prstGeom>
          <a:noFill/>
          <a:ln w="9525">
            <a:noFill/>
            <a:miter lim="800000"/>
            <a:headEnd/>
            <a:tailEnd/>
          </a:ln>
          <a:effectLst/>
        </p:spPr>
        <p:txBody>
          <a:bodyPr>
            <a:spAutoFit/>
          </a:bodyPr>
          <a:lstStyle/>
          <a:p>
            <a:pPr eaLnBrk="1" hangingPunct="1">
              <a:defRPr/>
            </a:pPr>
            <a:r>
              <a:rPr lang="en-US" sz="3200" b="1" dirty="0">
                <a:solidFill>
                  <a:schemeClr val="accent2">
                    <a:lumMod val="75000"/>
                  </a:schemeClr>
                </a:solidFill>
                <a:latin typeface="Times New Roman" pitchFamily="18" charset="0"/>
                <a:cs typeface="Times New Roman" pitchFamily="18" charset="0"/>
              </a:rPr>
              <a:t>Experiment in </a:t>
            </a:r>
            <a:r>
              <a:rPr lang="en-US" sz="3200" b="1" u="sng" dirty="0">
                <a:solidFill>
                  <a:schemeClr val="accent2">
                    <a:lumMod val="75000"/>
                  </a:schemeClr>
                </a:solidFill>
                <a:latin typeface="Times New Roman" pitchFamily="18" charset="0"/>
                <a:cs typeface="Times New Roman" pitchFamily="18" charset="0"/>
              </a:rPr>
              <a:t>Lake 304</a:t>
            </a:r>
          </a:p>
          <a:p>
            <a:pPr eaLnBrk="1" hangingPunct="1">
              <a:defRPr/>
            </a:pPr>
            <a:endParaRPr lang="en-US" sz="3200" b="1" dirty="0">
              <a:solidFill>
                <a:srgbClr val="FF0000"/>
              </a:solidFill>
              <a:effectLst>
                <a:outerShdw blurRad="38100" dist="38100" dir="2700000" algn="tl">
                  <a:srgbClr val="000000"/>
                </a:outerShdw>
              </a:effectLst>
              <a:latin typeface="Arial" charset="0"/>
            </a:endParaRPr>
          </a:p>
          <a:p>
            <a:pPr lvl="1" eaLnBrk="1" hangingPunct="1">
              <a:defRPr/>
            </a:pPr>
            <a:r>
              <a:rPr lang="en-US" sz="3200" dirty="0">
                <a:latin typeface="Times New Roman" pitchFamily="18" charset="0"/>
                <a:cs typeface="Times New Roman" pitchFamily="18" charset="0"/>
              </a:rPr>
              <a:t>Monitored lake without nutrient addition, added C, N &amp; P, and then added only C &amp; N</a:t>
            </a:r>
          </a:p>
          <a:p>
            <a:pPr lvl="1" eaLnBrk="1" hangingPunct="1">
              <a:defRPr/>
            </a:pPr>
            <a:endParaRPr lang="en-US" sz="3200" dirty="0">
              <a:latin typeface="Times New Roman" pitchFamily="18" charset="0"/>
              <a:cs typeface="Times New Roman" pitchFamily="18" charset="0"/>
            </a:endParaRPr>
          </a:p>
          <a:p>
            <a:pPr lvl="1" eaLnBrk="1" hangingPunct="1">
              <a:defRPr/>
            </a:pPr>
            <a:r>
              <a:rPr lang="en-US" sz="3200" dirty="0">
                <a:latin typeface="Times New Roman" pitchFamily="18" charset="0"/>
                <a:cs typeface="Times New Roman" pitchFamily="18" charset="0"/>
              </a:rPr>
              <a:t>Can lakes recover from Eutrophication?</a:t>
            </a:r>
          </a:p>
          <a:p>
            <a:pPr lvl="1" eaLnBrk="1" hangingPunct="1">
              <a:defRPr/>
            </a:pPr>
            <a:endParaRPr lang="en-US" sz="3200" b="1" dirty="0">
              <a:effectLst>
                <a:outerShdw blurRad="38100" dist="38100" dir="2700000" algn="tl">
                  <a:srgbClr val="FFFFFF"/>
                </a:outerShdw>
              </a:effectLst>
              <a:latin typeface="Arial" charset="0"/>
            </a:endParaRPr>
          </a:p>
        </p:txBody>
      </p:sp>
      <p:sp>
        <p:nvSpPr>
          <p:cNvPr id="191491" name="Text Box 3"/>
          <p:cNvSpPr txBox="1">
            <a:spLocks noChangeArrowheads="1"/>
          </p:cNvSpPr>
          <p:nvPr/>
        </p:nvSpPr>
        <p:spPr bwMode="auto">
          <a:xfrm>
            <a:off x="914400" y="381000"/>
            <a:ext cx="7848600" cy="641350"/>
          </a:xfrm>
          <a:prstGeom prst="rect">
            <a:avLst/>
          </a:prstGeom>
          <a:noFill/>
          <a:ln w="9525">
            <a:noFill/>
            <a:miter lim="800000"/>
            <a:headEnd/>
            <a:tailEnd/>
          </a:ln>
          <a:effectLst/>
        </p:spPr>
        <p:txBody>
          <a:bodyPr>
            <a:spAutoFit/>
          </a:bodyPr>
          <a:lstStyle/>
          <a:p>
            <a:pPr eaLnBrk="1" hangingPunct="1">
              <a:defRPr/>
            </a:pPr>
            <a:r>
              <a:rPr lang="en-US" sz="3600" dirty="0">
                <a:latin typeface="Times New Roman" pitchFamily="18" charset="0"/>
                <a:cs typeface="Times New Roman" pitchFamily="18" charset="0"/>
              </a:rPr>
              <a:t>Additional Experiments at </a:t>
            </a:r>
            <a:r>
              <a:rPr lang="en-US" sz="3600" dirty="0" err="1">
                <a:latin typeface="Times New Roman" pitchFamily="18" charset="0"/>
                <a:cs typeface="Times New Roman" pitchFamily="18" charset="0"/>
              </a:rPr>
              <a:t>ELA</a:t>
            </a:r>
            <a:endParaRPr lang="en-US" sz="36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Text Box 2"/>
          <p:cNvSpPr txBox="1">
            <a:spLocks noChangeArrowheads="1"/>
          </p:cNvSpPr>
          <p:nvPr/>
        </p:nvSpPr>
        <p:spPr bwMode="auto">
          <a:xfrm>
            <a:off x="457200" y="1219200"/>
            <a:ext cx="4114800" cy="3539430"/>
          </a:xfrm>
          <a:prstGeom prst="rect">
            <a:avLst/>
          </a:prstGeom>
          <a:noFill/>
          <a:ln w="9525">
            <a:noFill/>
            <a:miter lim="800000"/>
            <a:headEnd/>
            <a:tailEnd/>
          </a:ln>
          <a:effectLst/>
        </p:spPr>
        <p:txBody>
          <a:bodyPr>
            <a:spAutoFit/>
          </a:bodyPr>
          <a:lstStyle/>
          <a:p>
            <a:pPr eaLnBrk="1" hangingPunct="1">
              <a:defRPr/>
            </a:pPr>
            <a:r>
              <a:rPr lang="en-US" sz="3200" dirty="0">
                <a:solidFill>
                  <a:srgbClr val="C00000"/>
                </a:solidFill>
                <a:latin typeface="Times New Roman" pitchFamily="18" charset="0"/>
                <a:cs typeface="Times New Roman" pitchFamily="18" charset="0"/>
              </a:rPr>
              <a:t>Experiment in 304</a:t>
            </a:r>
          </a:p>
          <a:p>
            <a:pPr eaLnBrk="1" hangingPunct="1">
              <a:defRPr/>
            </a:pPr>
            <a:endParaRPr lang="en-US" sz="3200" b="1" dirty="0">
              <a:solidFill>
                <a:schemeClr val="bg1"/>
              </a:solidFill>
              <a:effectLst>
                <a:outerShdw blurRad="38100" dist="38100" dir="2700000" algn="tl">
                  <a:srgbClr val="000000"/>
                </a:outerShdw>
              </a:effectLst>
              <a:latin typeface="Arial" charset="0"/>
            </a:endParaRPr>
          </a:p>
          <a:p>
            <a:pPr eaLnBrk="1" hangingPunct="1">
              <a:defRPr/>
            </a:pPr>
            <a:r>
              <a:rPr lang="en-US" sz="3200" b="1" dirty="0">
                <a:effectLst>
                  <a:outerShdw blurRad="38100" dist="38100" dir="2700000" algn="tl">
                    <a:srgbClr val="FFFFFF"/>
                  </a:outerShdw>
                </a:effectLst>
                <a:latin typeface="Times New Roman" pitchFamily="18" charset="0"/>
                <a:cs typeface="Times New Roman" pitchFamily="18" charset="0"/>
              </a:rPr>
              <a:t>Yes, eutrophic lakes would recover if phosphorus stopped being added!</a:t>
            </a:r>
            <a:r>
              <a:rPr lang="en-US" sz="3200" b="1" dirty="0">
                <a:solidFill>
                  <a:schemeClr val="bg1"/>
                </a:solidFill>
                <a:effectLst>
                  <a:outerShdw blurRad="38100" dist="38100" dir="2700000" algn="tl">
                    <a:srgbClr val="000000"/>
                  </a:outerShdw>
                </a:effectLst>
                <a:latin typeface="Times New Roman" pitchFamily="18" charset="0"/>
                <a:cs typeface="Times New Roman" pitchFamily="18" charset="0"/>
              </a:rPr>
              <a:t> </a:t>
            </a:r>
          </a:p>
          <a:p>
            <a:pPr lvl="1" eaLnBrk="1" hangingPunct="1">
              <a:buFontTx/>
              <a:buChar char="•"/>
              <a:defRPr/>
            </a:pPr>
            <a:endParaRPr lang="en-US" sz="3200" b="1" dirty="0">
              <a:solidFill>
                <a:schemeClr val="bg1"/>
              </a:solidFill>
              <a:effectLst>
                <a:outerShdw blurRad="38100" dist="38100" dir="2700000" algn="tl">
                  <a:srgbClr val="000000"/>
                </a:outerShdw>
              </a:effectLst>
              <a:latin typeface="Arial" charset="0"/>
            </a:endParaRPr>
          </a:p>
        </p:txBody>
      </p:sp>
      <p:sp>
        <p:nvSpPr>
          <p:cNvPr id="193539" name="Text Box 3"/>
          <p:cNvSpPr txBox="1">
            <a:spLocks noChangeArrowheads="1"/>
          </p:cNvSpPr>
          <p:nvPr/>
        </p:nvSpPr>
        <p:spPr bwMode="auto">
          <a:xfrm>
            <a:off x="2362200" y="381000"/>
            <a:ext cx="4724400" cy="641350"/>
          </a:xfrm>
          <a:prstGeom prst="rect">
            <a:avLst/>
          </a:prstGeom>
          <a:noFill/>
          <a:ln w="9525">
            <a:noFill/>
            <a:miter lim="800000"/>
            <a:headEnd/>
            <a:tailEnd/>
          </a:ln>
          <a:effectLst/>
        </p:spPr>
        <p:txBody>
          <a:bodyPr>
            <a:spAutoFit/>
          </a:bodyPr>
          <a:lstStyle/>
          <a:p>
            <a:pPr eaLnBrk="1" hangingPunct="1">
              <a:defRPr/>
            </a:pPr>
            <a:r>
              <a:rPr lang="en-US" sz="3600" dirty="0">
                <a:latin typeface="Times New Roman" pitchFamily="18" charset="0"/>
                <a:cs typeface="Times New Roman" pitchFamily="18" charset="0"/>
              </a:rPr>
              <a:t>Experiments at </a:t>
            </a:r>
            <a:r>
              <a:rPr lang="en-US" sz="3600" dirty="0" err="1">
                <a:latin typeface="Times New Roman" pitchFamily="18" charset="0"/>
                <a:cs typeface="Times New Roman" pitchFamily="18" charset="0"/>
              </a:rPr>
              <a:t>ELA</a:t>
            </a:r>
            <a:endParaRPr lang="en-US" sz="3600" dirty="0">
              <a:latin typeface="Times New Roman" pitchFamily="18" charset="0"/>
              <a:cs typeface="Times New Roman" pitchFamily="18" charset="0"/>
            </a:endParaRPr>
          </a:p>
        </p:txBody>
      </p:sp>
      <p:pic>
        <p:nvPicPr>
          <p:cNvPr id="30724" name="Picture 4" descr="eco"/>
          <p:cNvPicPr preferRelativeResize="0">
            <a:picLocks noChangeAspect="1" noChangeArrowheads="1"/>
          </p:cNvPicPr>
          <p:nvPr>
            <p:custDataLst>
              <p:tags r:id="rId1"/>
            </p:custDataLst>
          </p:nvPr>
        </p:nvPicPr>
        <p:blipFill>
          <a:blip r:embed="rId4" cstate="print">
            <a:lum bright="-10000" contrast="10000"/>
          </a:blip>
          <a:srcRect/>
          <a:stretch>
            <a:fillRect/>
          </a:stretch>
        </p:blipFill>
        <p:spPr bwMode="auto">
          <a:xfrm>
            <a:off x="4637088" y="1295400"/>
            <a:ext cx="4125912" cy="5105400"/>
          </a:xfrm>
          <a:prstGeom prst="rect">
            <a:avLst/>
          </a:prstGeom>
          <a:noFill/>
          <a:ln w="12700">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Text Box 2"/>
          <p:cNvSpPr txBox="1">
            <a:spLocks noChangeArrowheads="1"/>
          </p:cNvSpPr>
          <p:nvPr/>
        </p:nvSpPr>
        <p:spPr bwMode="auto">
          <a:xfrm>
            <a:off x="3048000" y="152400"/>
            <a:ext cx="2971800" cy="641350"/>
          </a:xfrm>
          <a:prstGeom prst="rect">
            <a:avLst/>
          </a:prstGeom>
          <a:noFill/>
          <a:ln w="9525">
            <a:noFill/>
            <a:miter lim="800000"/>
            <a:headEnd/>
            <a:tailEnd/>
          </a:ln>
          <a:effectLst/>
        </p:spPr>
        <p:txBody>
          <a:bodyPr>
            <a:spAutoFit/>
          </a:bodyPr>
          <a:lstStyle/>
          <a:p>
            <a:pPr eaLnBrk="1" hangingPunct="1">
              <a:defRPr/>
            </a:pPr>
            <a:r>
              <a:rPr lang="en-US" sz="3600" dirty="0">
                <a:latin typeface="Times New Roman" pitchFamily="18" charset="0"/>
                <a:cs typeface="Times New Roman" pitchFamily="18" charset="0"/>
              </a:rPr>
              <a:t>Conclusions</a:t>
            </a:r>
            <a:r>
              <a:rPr lang="en-US" sz="3600" b="1" u="sng" dirty="0">
                <a:solidFill>
                  <a:srgbClr val="FFFF00"/>
                </a:solidFill>
                <a:effectLst>
                  <a:outerShdw blurRad="38100" dist="38100" dir="2700000" algn="tl">
                    <a:srgbClr val="000000"/>
                  </a:outerShdw>
                </a:effectLst>
                <a:latin typeface="Times New Roman" pitchFamily="18" charset="0"/>
                <a:cs typeface="Times New Roman" pitchFamily="18" charset="0"/>
              </a:rPr>
              <a:t> </a:t>
            </a:r>
            <a:r>
              <a:rPr lang="en-US" sz="3600" b="1" dirty="0">
                <a:solidFill>
                  <a:srgbClr val="FFFF00"/>
                </a:solidFill>
                <a:effectLst>
                  <a:outerShdw blurRad="38100" dist="38100" dir="2700000" algn="tl">
                    <a:srgbClr val="000000"/>
                  </a:outerShdw>
                </a:effectLst>
                <a:latin typeface="Times New Roman" pitchFamily="18" charset="0"/>
                <a:cs typeface="Times New Roman" pitchFamily="18" charset="0"/>
              </a:rPr>
              <a:t> </a:t>
            </a:r>
          </a:p>
        </p:txBody>
      </p:sp>
      <p:sp>
        <p:nvSpPr>
          <p:cNvPr id="195587" name="Text Box 3"/>
          <p:cNvSpPr txBox="1">
            <a:spLocks noChangeArrowheads="1"/>
          </p:cNvSpPr>
          <p:nvPr/>
        </p:nvSpPr>
        <p:spPr bwMode="auto">
          <a:xfrm>
            <a:off x="838200" y="1143000"/>
            <a:ext cx="7772400" cy="5632311"/>
          </a:xfrm>
          <a:prstGeom prst="rect">
            <a:avLst/>
          </a:prstGeom>
          <a:noFill/>
          <a:ln w="9525">
            <a:noFill/>
            <a:miter lim="800000"/>
            <a:headEnd/>
            <a:tailEnd/>
          </a:ln>
          <a:effectLst/>
        </p:spPr>
        <p:txBody>
          <a:bodyPr>
            <a:spAutoFit/>
          </a:bodyPr>
          <a:lstStyle/>
          <a:p>
            <a:pPr marL="457200" indent="-457200" eaLnBrk="1" hangingPunct="1">
              <a:buFont typeface="Times"/>
              <a:buAutoNum type="arabicPeriod"/>
              <a:defRPr/>
            </a:pPr>
            <a:r>
              <a:rPr lang="en-US" sz="3600" dirty="0">
                <a:effectLst>
                  <a:outerShdw blurRad="38100" dist="38100" dir="2700000" algn="tl">
                    <a:srgbClr val="FFFFFF"/>
                  </a:outerShdw>
                </a:effectLst>
                <a:latin typeface="Times New Roman" pitchFamily="18" charset="0"/>
                <a:cs typeface="Times New Roman" pitchFamily="18" charset="0"/>
              </a:rPr>
              <a:t>Phosphorus </a:t>
            </a:r>
            <a:r>
              <a:rPr lang="en-US" sz="3600" dirty="0" smtClean="0">
                <a:effectLst>
                  <a:outerShdw blurRad="38100" dist="38100" dir="2700000" algn="tl">
                    <a:srgbClr val="FFFFFF"/>
                  </a:outerShdw>
                </a:effectLst>
                <a:latin typeface="Times New Roman" pitchFamily="18" charset="0"/>
                <a:cs typeface="Times New Roman" pitchFamily="18" charset="0"/>
              </a:rPr>
              <a:t>limits algal </a:t>
            </a:r>
            <a:r>
              <a:rPr lang="en-US" sz="3600" dirty="0">
                <a:effectLst>
                  <a:outerShdw blurRad="38100" dist="38100" dir="2700000" algn="tl">
                    <a:srgbClr val="FFFFFF"/>
                  </a:outerShdw>
                </a:effectLst>
                <a:latin typeface="Times New Roman" pitchFamily="18" charset="0"/>
                <a:cs typeface="Times New Roman" pitchFamily="18" charset="0"/>
              </a:rPr>
              <a:t>production.</a:t>
            </a:r>
          </a:p>
          <a:p>
            <a:pPr marL="457200" indent="-457200" eaLnBrk="1" hangingPunct="1">
              <a:buFont typeface="Times"/>
              <a:buAutoNum type="arabicPeriod"/>
              <a:defRPr/>
            </a:pPr>
            <a:endParaRPr lang="en-US" sz="3600" dirty="0">
              <a:effectLst>
                <a:outerShdw blurRad="38100" dist="38100" dir="2700000" algn="tl">
                  <a:srgbClr val="FFFFFF"/>
                </a:outerShdw>
              </a:effectLst>
              <a:latin typeface="Times New Roman" pitchFamily="18" charset="0"/>
              <a:cs typeface="Times New Roman" pitchFamily="18" charset="0"/>
            </a:endParaRPr>
          </a:p>
          <a:p>
            <a:pPr marL="457200" indent="-457200" eaLnBrk="1" hangingPunct="1">
              <a:buFont typeface="Times"/>
              <a:buAutoNum type="arabicPeriod"/>
              <a:defRPr/>
            </a:pPr>
            <a:r>
              <a:rPr lang="en-US" sz="3600" dirty="0">
                <a:effectLst>
                  <a:outerShdw blurRad="38100" dist="38100" dir="2700000" algn="tl">
                    <a:srgbClr val="FFFFFF"/>
                  </a:outerShdw>
                </a:effectLst>
                <a:latin typeface="Times New Roman" pitchFamily="18" charset="0"/>
                <a:cs typeface="Times New Roman" pitchFamily="18" charset="0"/>
              </a:rPr>
              <a:t>Reducing phosphorus input into most lakes could result in abatement of eutrophication.</a:t>
            </a:r>
          </a:p>
          <a:p>
            <a:pPr marL="457200" indent="-457200" eaLnBrk="1" hangingPunct="1">
              <a:buFont typeface="Times"/>
              <a:buAutoNum type="arabicPeriod"/>
              <a:defRPr/>
            </a:pPr>
            <a:endParaRPr lang="en-US" sz="3600" dirty="0">
              <a:effectLst>
                <a:outerShdw blurRad="38100" dist="38100" dir="2700000" algn="tl">
                  <a:srgbClr val="FFFFFF"/>
                </a:outerShdw>
              </a:effectLst>
              <a:latin typeface="Times New Roman" pitchFamily="18" charset="0"/>
              <a:cs typeface="Times New Roman" pitchFamily="18" charset="0"/>
            </a:endParaRPr>
          </a:p>
          <a:p>
            <a:pPr marL="457200" indent="-457200" eaLnBrk="1" hangingPunct="1">
              <a:buFont typeface="Times"/>
              <a:buAutoNum type="arabicPeriod"/>
              <a:defRPr/>
            </a:pPr>
            <a:r>
              <a:rPr lang="en-US" sz="3600" dirty="0">
                <a:effectLst>
                  <a:outerShdw blurRad="38100" dist="38100" dir="2700000" algn="tl">
                    <a:srgbClr val="FFFFFF"/>
                  </a:outerShdw>
                </a:effectLst>
                <a:latin typeface="Times New Roman" pitchFamily="18" charset="0"/>
                <a:cs typeface="Times New Roman" pitchFamily="18" charset="0"/>
              </a:rPr>
              <a:t>Ban on </a:t>
            </a:r>
            <a:r>
              <a:rPr lang="en-US" sz="3600" u="sng" dirty="0">
                <a:effectLst>
                  <a:outerShdw blurRad="38100" dist="38100" dir="2700000" algn="tl">
                    <a:srgbClr val="FFFFFF"/>
                  </a:outerShdw>
                </a:effectLst>
                <a:latin typeface="Times New Roman" pitchFamily="18" charset="0"/>
                <a:cs typeface="Times New Roman" pitchFamily="18" charset="0"/>
              </a:rPr>
              <a:t>detergent phosphorus</a:t>
            </a:r>
            <a:r>
              <a:rPr lang="en-US" sz="3600" dirty="0">
                <a:effectLst>
                  <a:outerShdw blurRad="38100" dist="38100" dir="2700000" algn="tl">
                    <a:srgbClr val="FFFFFF"/>
                  </a:outerShdw>
                </a:effectLst>
                <a:latin typeface="Times New Roman" pitchFamily="18" charset="0"/>
                <a:cs typeface="Times New Roman" pitchFamily="18" charset="0"/>
              </a:rPr>
              <a:t> would be more effective than plans to remove phosphorus at the sewage treatment plant.</a:t>
            </a:r>
            <a:r>
              <a:rPr lang="en-US" sz="3600" dirty="0">
                <a:solidFill>
                  <a:schemeClr val="bg1"/>
                </a:solidFill>
                <a:effectLst>
                  <a:outerShdw blurRad="38100" dist="38100" dir="2700000" algn="tl">
                    <a:srgbClr val="000000"/>
                  </a:outerShdw>
                </a:effectLst>
                <a:latin typeface="Times New Roman" pitchFamily="18" charset="0"/>
                <a:cs typeface="Times New Roman" pitchFamily="18" charset="0"/>
              </a:rPr>
              <a:t>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848600" cy="1755775"/>
          </a:xfrm>
        </p:spPr>
        <p:txBody>
          <a:bodyPr/>
          <a:lstStyle/>
          <a:p>
            <a:r>
              <a:rPr lang="en-US" dirty="0" smtClean="0"/>
              <a:t>Paradigm:  P limits algal production in freshwater systems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nutrient limitation experiment"/>
          <p:cNvPicPr>
            <a:picLocks noChangeAspect="1" noChangeArrowheads="1"/>
          </p:cNvPicPr>
          <p:nvPr/>
        </p:nvPicPr>
        <p:blipFill>
          <a:blip r:embed="rId3" cstate="print"/>
          <a:srcRect/>
          <a:stretch>
            <a:fillRect/>
          </a:stretch>
        </p:blipFill>
        <p:spPr bwMode="auto">
          <a:xfrm>
            <a:off x="1524000" y="228600"/>
            <a:ext cx="6292288" cy="6629400"/>
          </a:xfrm>
          <a:prstGeom prst="rect">
            <a:avLst/>
          </a:prstGeom>
          <a:noFill/>
          <a:ln w="9525">
            <a:noFill/>
            <a:miter lim="800000"/>
            <a:headEnd/>
            <a:tailEnd/>
          </a:ln>
        </p:spPr>
      </p:pic>
      <p:sp>
        <p:nvSpPr>
          <p:cNvPr id="34819" name="Text Box 5"/>
          <p:cNvSpPr txBox="1">
            <a:spLocks noChangeArrowheads="1"/>
          </p:cNvSpPr>
          <p:nvPr/>
        </p:nvSpPr>
        <p:spPr bwMode="auto">
          <a:xfrm>
            <a:off x="136525" y="76200"/>
            <a:ext cx="8166018" cy="523220"/>
          </a:xfrm>
          <a:prstGeom prst="rect">
            <a:avLst/>
          </a:prstGeom>
          <a:noFill/>
          <a:ln w="9525">
            <a:noFill/>
            <a:miter lim="800000"/>
            <a:headEnd/>
            <a:tailEnd/>
          </a:ln>
        </p:spPr>
        <p:txBody>
          <a:bodyPr wrap="none">
            <a:spAutoFit/>
          </a:bodyPr>
          <a:lstStyle/>
          <a:p>
            <a:r>
              <a:rPr lang="en-US" sz="2800" dirty="0">
                <a:latin typeface="Times New Roman" pitchFamily="18" charset="0"/>
                <a:cs typeface="Times New Roman" pitchFamily="18" charset="0"/>
              </a:rPr>
              <a:t>Assessing Nutrient Limitation:  </a:t>
            </a:r>
            <a:r>
              <a:rPr lang="en-US" sz="2800" b="1" u="sng" dirty="0">
                <a:latin typeface="Times New Roman" pitchFamily="18" charset="0"/>
                <a:cs typeface="Times New Roman" pitchFamily="18" charset="0"/>
              </a:rPr>
              <a:t>Bioassay Experiments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title"/>
          </p:nvPr>
        </p:nvSpPr>
        <p:spPr/>
        <p:txBody>
          <a:bodyPr/>
          <a:lstStyle/>
          <a:p>
            <a:pPr eaLnBrk="1" hangingPunct="1"/>
            <a:endParaRPr lang="en-US" smtClean="0"/>
          </a:p>
        </p:txBody>
      </p:sp>
      <p:pic>
        <p:nvPicPr>
          <p:cNvPr id="35843" name="Picture 4" descr="photo3"/>
          <p:cNvPicPr>
            <a:picLocks noGrp="1" noChangeAspect="1" noChangeArrowheads="1"/>
          </p:cNvPicPr>
          <p:nvPr>
            <p:ph idx="1"/>
          </p:nvPr>
        </p:nvPicPr>
        <p:blipFill>
          <a:blip r:embed="rId4" cstate="print"/>
          <a:srcRect/>
          <a:stretch>
            <a:fillRect/>
          </a:stretch>
        </p:blipFill>
        <p:spPr>
          <a:xfrm>
            <a:off x="0" y="0"/>
            <a:ext cx="4686300" cy="6934200"/>
          </a:xfrm>
          <a:noFill/>
          <a:ln w="28575">
            <a:solidFill>
              <a:srgbClr val="000000"/>
            </a:solidFill>
          </a:ln>
        </p:spPr>
      </p:pic>
      <p:graphicFrame>
        <p:nvGraphicFramePr>
          <p:cNvPr id="38914" name="Object 10"/>
          <p:cNvGraphicFramePr>
            <a:graphicFrameLocks noChangeAspect="1"/>
          </p:cNvGraphicFramePr>
          <p:nvPr/>
        </p:nvGraphicFramePr>
        <p:xfrm>
          <a:off x="5257800" y="2133600"/>
          <a:ext cx="3657600" cy="2906713"/>
        </p:xfrm>
        <a:graphic>
          <a:graphicData uri="http://schemas.openxmlformats.org/presentationml/2006/ole">
            <mc:AlternateContent xmlns:mc="http://schemas.openxmlformats.org/markup-compatibility/2006">
              <mc:Choice xmlns:v="urn:schemas-microsoft-com:vml" Requires="v">
                <p:oleObj spid="_x0000_s38935" name="SPW 8.0 Graph" r:id="rId5" imgW="5483520" imgH="4358880" progId="SigmaPlotGraphicObject.9">
                  <p:embed/>
                </p:oleObj>
              </mc:Choice>
              <mc:Fallback>
                <p:oleObj name="SPW 8.0 Graph" r:id="rId5" imgW="5483520" imgH="4358880" progId="SigmaPlotGraphicObject.9">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2133600"/>
                        <a:ext cx="3657600" cy="290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6" name="Straight Arrow Connector 5"/>
          <p:cNvCxnSpPr/>
          <p:nvPr/>
        </p:nvCxnSpPr>
        <p:spPr>
          <a:xfrm>
            <a:off x="3733800" y="3505200"/>
            <a:ext cx="1371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89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762000" y="609600"/>
            <a:ext cx="7772400" cy="1143000"/>
          </a:xfrm>
        </p:spPr>
        <p:txBody>
          <a:bodyPr>
            <a:normAutofit fontScale="90000"/>
          </a:bodyPr>
          <a:lstStyle/>
          <a:p>
            <a:pPr algn="l"/>
            <a:r>
              <a:rPr lang="en-US" sz="2400" dirty="0"/>
              <a:t>Scientist are trying to determine which best management practices will reduce the eutrophication of a lake.  Water samples were collected and the following data was obtained for chlorophyll a concentrations (</a:t>
            </a:r>
            <a:r>
              <a:rPr lang="en-US" sz="2400" dirty="0" err="1"/>
              <a:t>ug</a:t>
            </a:r>
            <a:r>
              <a:rPr lang="en-US" sz="2400" dirty="0"/>
              <a:t>/L).</a:t>
            </a:r>
          </a:p>
        </p:txBody>
      </p:sp>
      <p:graphicFrame>
        <p:nvGraphicFramePr>
          <p:cNvPr id="109617" name="Group 49"/>
          <p:cNvGraphicFramePr>
            <a:graphicFrameLocks noGrp="1"/>
          </p:cNvGraphicFramePr>
          <p:nvPr>
            <p:ph idx="1"/>
          </p:nvPr>
        </p:nvGraphicFramePr>
        <p:xfrm>
          <a:off x="1524000" y="2209800"/>
          <a:ext cx="6172200" cy="3694176"/>
        </p:xfrm>
        <a:graphic>
          <a:graphicData uri="http://schemas.openxmlformats.org/drawingml/2006/table">
            <a:tbl>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10001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10199"/>
                            </a:outerShdw>
                          </a:effectLst>
                          <a:latin typeface="Arial" charset="0"/>
                        </a:rPr>
                        <a:t>No Nitrogen Added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rPr>
                        <a:t>1000 </a:t>
                      </a:r>
                      <a:r>
                        <a:rPr kumimoji="0" lang="en-US" sz="2200" b="0" i="0" u="none" strike="noStrike" cap="none" normalizeH="0" baseline="0" dirty="0" err="1" smtClean="0">
                          <a:ln>
                            <a:noFill/>
                          </a:ln>
                          <a:solidFill>
                            <a:schemeClr val="tx1"/>
                          </a:solidFill>
                          <a:effectLst>
                            <a:outerShdw blurRad="38100" dist="38100" dir="2700000" algn="tl">
                              <a:srgbClr val="010199"/>
                            </a:outerShdw>
                          </a:effectLst>
                          <a:latin typeface="Arial" charset="0"/>
                        </a:rPr>
                        <a:t>ug</a:t>
                      </a:r>
                      <a:r>
                        <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rPr>
                        <a:t> /L Nitrogen Added</a:t>
                      </a:r>
                    </a:p>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89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10199"/>
                            </a:outerShdw>
                          </a:effectLst>
                          <a:latin typeface="Arial" charset="0"/>
                        </a:rPr>
                        <a:t>No Phosphorous Added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10199"/>
                            </a:outerShdw>
                          </a:effectLst>
                          <a:latin typeface="Arial" charset="0"/>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smtClean="0">
                          <a:ln>
                            <a:noFill/>
                          </a:ln>
                          <a:solidFill>
                            <a:schemeClr val="tx1"/>
                          </a:solidFill>
                          <a:effectLst>
                            <a:outerShdw blurRad="38100" dist="38100" dir="2700000" algn="tl">
                              <a:srgbClr val="010199"/>
                            </a:outerShdw>
                          </a:effectLst>
                          <a:latin typeface="Arial" charset="0"/>
                        </a:rPr>
                        <a:t>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89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rPr>
                        <a:t>100 </a:t>
                      </a:r>
                      <a:r>
                        <a:rPr kumimoji="0" lang="en-US" sz="2200" b="0" i="0" u="none" strike="noStrike" cap="none" normalizeH="0" baseline="0" dirty="0" err="1" smtClean="0">
                          <a:ln>
                            <a:noFill/>
                          </a:ln>
                          <a:solidFill>
                            <a:schemeClr val="tx1"/>
                          </a:solidFill>
                          <a:effectLst>
                            <a:outerShdw blurRad="38100" dist="38100" dir="2700000" algn="tl">
                              <a:srgbClr val="010199"/>
                            </a:outerShdw>
                          </a:effectLst>
                          <a:latin typeface="Arial" charset="0"/>
                        </a:rPr>
                        <a:t>ug</a:t>
                      </a:r>
                      <a:r>
                        <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rPr>
                        <a:t>/L phosphate added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200" b="0" i="0" u="none" strike="noStrike" cap="none" normalizeH="0" baseline="0" dirty="0" smtClean="0">
                          <a:ln>
                            <a:noFill/>
                          </a:ln>
                          <a:solidFill>
                            <a:schemeClr val="tx1"/>
                          </a:solidFill>
                          <a:effectLst>
                            <a:outerShdw blurRad="38100" dist="38100" dir="2700000" algn="tl">
                              <a:srgbClr val="010199"/>
                            </a:outerShdw>
                          </a:effectLst>
                          <a:latin typeface="Arial"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28600"/>
            <a:ext cx="8229600" cy="1143000"/>
          </a:xfrm>
        </p:spPr>
        <p:txBody>
          <a:bodyPr/>
          <a:lstStyle/>
          <a:p>
            <a:r>
              <a:rPr lang="en-US" dirty="0" smtClean="0"/>
              <a:t>Elser et al. (2007) – Meta-analysis</a:t>
            </a:r>
            <a:endParaRPr lang="en-US" dirty="0"/>
          </a:p>
        </p:txBody>
      </p:sp>
      <p:sp>
        <p:nvSpPr>
          <p:cNvPr id="5" name="Content Placeholder 4"/>
          <p:cNvSpPr>
            <a:spLocks noGrp="1"/>
          </p:cNvSpPr>
          <p:nvPr>
            <p:ph idx="1"/>
          </p:nvPr>
        </p:nvSpPr>
        <p:spPr/>
        <p:txBody>
          <a:bodyPr/>
          <a:lstStyle/>
          <a:p>
            <a:r>
              <a:rPr lang="en-US" dirty="0" smtClean="0"/>
              <a:t>Literature search (e.g. Web of Science)</a:t>
            </a:r>
          </a:p>
          <a:p>
            <a:pPr lvl="1"/>
            <a:r>
              <a:rPr lang="en-US" dirty="0" smtClean="0"/>
              <a:t>Keywords (e.g. nitrogen, phosphorus, etc.)</a:t>
            </a:r>
          </a:p>
          <a:p>
            <a:pPr lvl="1"/>
            <a:r>
              <a:rPr lang="en-US" dirty="0" smtClean="0"/>
              <a:t>Response ratio – </a:t>
            </a:r>
            <a:r>
              <a:rPr lang="en-US" dirty="0" err="1" smtClean="0"/>
              <a:t>RRx</a:t>
            </a:r>
            <a:r>
              <a:rPr lang="en-US" dirty="0" smtClean="0"/>
              <a:t> = </a:t>
            </a:r>
            <a:r>
              <a:rPr lang="en-US" dirty="0" err="1" smtClean="0"/>
              <a:t>ln</a:t>
            </a:r>
            <a:r>
              <a:rPr lang="en-US" dirty="0" smtClean="0"/>
              <a:t> (E/C)</a:t>
            </a:r>
          </a:p>
          <a:p>
            <a:pPr lvl="1"/>
            <a:endParaRPr lang="en-US" dirty="0" smtClean="0"/>
          </a:p>
          <a:p>
            <a:pPr lvl="1"/>
            <a:r>
              <a:rPr lang="en-US" dirty="0" smtClean="0"/>
              <a:t>Studies:</a:t>
            </a:r>
          </a:p>
          <a:p>
            <a:pPr lvl="2"/>
            <a:r>
              <a:rPr lang="en-US" dirty="0" smtClean="0"/>
              <a:t>653 freshwater</a:t>
            </a:r>
          </a:p>
          <a:p>
            <a:pPr lvl="2"/>
            <a:r>
              <a:rPr lang="en-US" dirty="0" smtClean="0"/>
              <a:t>243 Marine</a:t>
            </a:r>
          </a:p>
          <a:p>
            <a:pPr lvl="2"/>
            <a:r>
              <a:rPr lang="en-US" dirty="0" smtClean="0"/>
              <a:t>173 Terrestrial</a:t>
            </a: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Elser’s</a:t>
            </a:r>
            <a:r>
              <a:rPr lang="en-US" dirty="0" smtClean="0"/>
              <a:t> Conclusions	</a:t>
            </a:r>
            <a:endParaRPr lang="en-US" dirty="0"/>
          </a:p>
        </p:txBody>
      </p:sp>
      <p:sp>
        <p:nvSpPr>
          <p:cNvPr id="3" name="Content Placeholder 2"/>
          <p:cNvSpPr>
            <a:spLocks noGrp="1"/>
          </p:cNvSpPr>
          <p:nvPr>
            <p:ph idx="1"/>
          </p:nvPr>
        </p:nvSpPr>
        <p:spPr/>
        <p:txBody>
          <a:bodyPr/>
          <a:lstStyle/>
          <a:p>
            <a:r>
              <a:rPr lang="en-US" dirty="0" smtClean="0"/>
              <a:t>N and P limitation strong and widespread</a:t>
            </a:r>
          </a:p>
          <a:p>
            <a:pPr>
              <a:buNone/>
            </a:pPr>
            <a:endParaRPr lang="en-US" dirty="0" smtClean="0"/>
          </a:p>
          <a:p>
            <a:r>
              <a:rPr lang="en-US" dirty="0" smtClean="0"/>
              <a:t>N and P co-limitation = higher responses than single nutrient treatments</a:t>
            </a:r>
          </a:p>
          <a:p>
            <a:pPr lvl="1"/>
            <a:r>
              <a:rPr lang="en-US" u="sng" dirty="0" smtClean="0"/>
              <a:t>Synergistic</a:t>
            </a:r>
            <a:r>
              <a:rPr lang="en-US" dirty="0" smtClean="0"/>
              <a:t> effects</a:t>
            </a:r>
          </a:p>
          <a:p>
            <a:endParaRPr lang="en-US" dirty="0" smtClean="0"/>
          </a:p>
          <a:p>
            <a:r>
              <a:rPr lang="en-US" dirty="0" smtClean="0"/>
              <a:t>Balanced approach to P and N abatement!</a:t>
            </a:r>
          </a:p>
          <a:p>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z="4000" dirty="0" smtClean="0"/>
              <a:t>Elser et al. (2007)</a:t>
            </a:r>
          </a:p>
        </p:txBody>
      </p:sp>
      <p:pic>
        <p:nvPicPr>
          <p:cNvPr id="44035" name="Picture 4"/>
          <p:cNvPicPr>
            <a:picLocks noGrp="1" noChangeAspect="1" noChangeArrowheads="1"/>
          </p:cNvPicPr>
          <p:nvPr>
            <p:ph idx="1"/>
          </p:nvPr>
        </p:nvPicPr>
        <p:blipFill>
          <a:blip r:embed="rId3" cstate="print"/>
          <a:srcRect/>
          <a:stretch>
            <a:fillRect/>
          </a:stretch>
        </p:blipFill>
        <p:spPr>
          <a:xfrm>
            <a:off x="1751013" y="1828800"/>
            <a:ext cx="5716587" cy="4364038"/>
          </a:xfrm>
          <a:noFill/>
        </p:spPr>
      </p:pic>
      <p:sp>
        <p:nvSpPr>
          <p:cNvPr id="44036" name="Text Box 6"/>
          <p:cNvSpPr txBox="1">
            <a:spLocks noChangeArrowheads="1"/>
          </p:cNvSpPr>
          <p:nvPr/>
        </p:nvSpPr>
        <p:spPr bwMode="auto">
          <a:xfrm>
            <a:off x="1752600" y="6172200"/>
            <a:ext cx="576263" cy="457200"/>
          </a:xfrm>
          <a:prstGeom prst="rect">
            <a:avLst/>
          </a:prstGeom>
          <a:noFill/>
          <a:ln w="9525">
            <a:noFill/>
            <a:miter lim="800000"/>
            <a:headEnd/>
            <a:tailEnd/>
          </a:ln>
        </p:spPr>
        <p:txBody>
          <a:bodyPr wrap="none">
            <a:spAutoFit/>
          </a:bodyPr>
          <a:lstStyle/>
          <a:p>
            <a:r>
              <a:rPr lang="en-US"/>
              <a:t>+N</a:t>
            </a:r>
          </a:p>
        </p:txBody>
      </p:sp>
      <p:sp>
        <p:nvSpPr>
          <p:cNvPr id="44037" name="Text Box 7"/>
          <p:cNvSpPr txBox="1">
            <a:spLocks noChangeArrowheads="1"/>
          </p:cNvSpPr>
          <p:nvPr/>
        </p:nvSpPr>
        <p:spPr bwMode="auto">
          <a:xfrm>
            <a:off x="3810000" y="6172200"/>
            <a:ext cx="576263" cy="457200"/>
          </a:xfrm>
          <a:prstGeom prst="rect">
            <a:avLst/>
          </a:prstGeom>
          <a:noFill/>
          <a:ln w="9525">
            <a:noFill/>
            <a:miter lim="800000"/>
            <a:headEnd/>
            <a:tailEnd/>
          </a:ln>
        </p:spPr>
        <p:txBody>
          <a:bodyPr wrap="none">
            <a:spAutoFit/>
          </a:bodyPr>
          <a:lstStyle/>
          <a:p>
            <a:r>
              <a:rPr lang="en-US"/>
              <a:t>+N</a:t>
            </a:r>
          </a:p>
        </p:txBody>
      </p:sp>
      <p:sp>
        <p:nvSpPr>
          <p:cNvPr id="44038" name="Text Box 8"/>
          <p:cNvSpPr txBox="1">
            <a:spLocks noChangeArrowheads="1"/>
          </p:cNvSpPr>
          <p:nvPr/>
        </p:nvSpPr>
        <p:spPr bwMode="auto">
          <a:xfrm>
            <a:off x="5943600" y="6172200"/>
            <a:ext cx="576263" cy="457200"/>
          </a:xfrm>
          <a:prstGeom prst="rect">
            <a:avLst/>
          </a:prstGeom>
          <a:noFill/>
          <a:ln w="9525">
            <a:noFill/>
            <a:miter lim="800000"/>
            <a:headEnd/>
            <a:tailEnd/>
          </a:ln>
        </p:spPr>
        <p:txBody>
          <a:bodyPr wrap="none">
            <a:spAutoFit/>
          </a:bodyPr>
          <a:lstStyle/>
          <a:p>
            <a:r>
              <a:rPr lang="en-US"/>
              <a:t>+N</a:t>
            </a:r>
          </a:p>
        </p:txBody>
      </p:sp>
      <p:sp>
        <p:nvSpPr>
          <p:cNvPr id="44039" name="Text Box 9"/>
          <p:cNvSpPr txBox="1">
            <a:spLocks noChangeArrowheads="1"/>
          </p:cNvSpPr>
          <p:nvPr/>
        </p:nvSpPr>
        <p:spPr bwMode="auto">
          <a:xfrm>
            <a:off x="2293938" y="6172200"/>
            <a:ext cx="525462" cy="457200"/>
          </a:xfrm>
          <a:prstGeom prst="rect">
            <a:avLst/>
          </a:prstGeom>
          <a:noFill/>
          <a:ln w="9525">
            <a:noFill/>
            <a:miter lim="800000"/>
            <a:headEnd/>
            <a:tailEnd/>
          </a:ln>
        </p:spPr>
        <p:txBody>
          <a:bodyPr wrap="none">
            <a:spAutoFit/>
          </a:bodyPr>
          <a:lstStyle/>
          <a:p>
            <a:r>
              <a:rPr lang="en-US"/>
              <a:t>+P</a:t>
            </a:r>
          </a:p>
        </p:txBody>
      </p:sp>
      <p:sp>
        <p:nvSpPr>
          <p:cNvPr id="44040" name="Text Box 10"/>
          <p:cNvSpPr txBox="1">
            <a:spLocks noChangeArrowheads="1"/>
          </p:cNvSpPr>
          <p:nvPr/>
        </p:nvSpPr>
        <p:spPr bwMode="auto">
          <a:xfrm>
            <a:off x="4419600" y="6172200"/>
            <a:ext cx="525463" cy="457200"/>
          </a:xfrm>
          <a:prstGeom prst="rect">
            <a:avLst/>
          </a:prstGeom>
          <a:noFill/>
          <a:ln w="9525">
            <a:noFill/>
            <a:miter lim="800000"/>
            <a:headEnd/>
            <a:tailEnd/>
          </a:ln>
        </p:spPr>
        <p:txBody>
          <a:bodyPr wrap="none">
            <a:spAutoFit/>
          </a:bodyPr>
          <a:lstStyle/>
          <a:p>
            <a:r>
              <a:rPr lang="en-US"/>
              <a:t>+P</a:t>
            </a:r>
          </a:p>
        </p:txBody>
      </p:sp>
      <p:sp>
        <p:nvSpPr>
          <p:cNvPr id="44041" name="Text Box 11"/>
          <p:cNvSpPr txBox="1">
            <a:spLocks noChangeArrowheads="1"/>
          </p:cNvSpPr>
          <p:nvPr/>
        </p:nvSpPr>
        <p:spPr bwMode="auto">
          <a:xfrm>
            <a:off x="6477000" y="6172200"/>
            <a:ext cx="525463" cy="457200"/>
          </a:xfrm>
          <a:prstGeom prst="rect">
            <a:avLst/>
          </a:prstGeom>
          <a:noFill/>
          <a:ln w="9525">
            <a:noFill/>
            <a:miter lim="800000"/>
            <a:headEnd/>
            <a:tailEnd/>
          </a:ln>
        </p:spPr>
        <p:txBody>
          <a:bodyPr wrap="none">
            <a:spAutoFit/>
          </a:bodyPr>
          <a:lstStyle/>
          <a:p>
            <a:r>
              <a:rPr lang="en-US"/>
              <a:t>+P</a:t>
            </a:r>
          </a:p>
        </p:txBody>
      </p:sp>
      <p:sp>
        <p:nvSpPr>
          <p:cNvPr id="44042" name="Text Box 13"/>
          <p:cNvSpPr txBox="1">
            <a:spLocks noChangeArrowheads="1"/>
          </p:cNvSpPr>
          <p:nvPr/>
        </p:nvSpPr>
        <p:spPr bwMode="auto">
          <a:xfrm>
            <a:off x="2819400" y="6172200"/>
            <a:ext cx="746125" cy="457200"/>
          </a:xfrm>
          <a:prstGeom prst="rect">
            <a:avLst/>
          </a:prstGeom>
          <a:noFill/>
          <a:ln w="9525">
            <a:noFill/>
            <a:miter lim="800000"/>
            <a:headEnd/>
            <a:tailEnd/>
          </a:ln>
        </p:spPr>
        <p:txBody>
          <a:bodyPr wrap="none">
            <a:spAutoFit/>
          </a:bodyPr>
          <a:lstStyle/>
          <a:p>
            <a:r>
              <a:rPr lang="en-US"/>
              <a:t>+NP</a:t>
            </a:r>
          </a:p>
        </p:txBody>
      </p:sp>
      <p:sp>
        <p:nvSpPr>
          <p:cNvPr id="44043" name="Text Box 14"/>
          <p:cNvSpPr txBox="1">
            <a:spLocks noChangeArrowheads="1"/>
          </p:cNvSpPr>
          <p:nvPr/>
        </p:nvSpPr>
        <p:spPr bwMode="auto">
          <a:xfrm>
            <a:off x="4800600" y="6172200"/>
            <a:ext cx="746125" cy="457200"/>
          </a:xfrm>
          <a:prstGeom prst="rect">
            <a:avLst/>
          </a:prstGeom>
          <a:noFill/>
          <a:ln w="9525">
            <a:noFill/>
            <a:miter lim="800000"/>
            <a:headEnd/>
            <a:tailEnd/>
          </a:ln>
        </p:spPr>
        <p:txBody>
          <a:bodyPr wrap="none">
            <a:spAutoFit/>
          </a:bodyPr>
          <a:lstStyle/>
          <a:p>
            <a:r>
              <a:rPr lang="en-US"/>
              <a:t>+NP</a:t>
            </a:r>
          </a:p>
        </p:txBody>
      </p:sp>
      <p:sp>
        <p:nvSpPr>
          <p:cNvPr id="44044" name="Text Box 15"/>
          <p:cNvSpPr txBox="1">
            <a:spLocks noChangeArrowheads="1"/>
          </p:cNvSpPr>
          <p:nvPr/>
        </p:nvSpPr>
        <p:spPr bwMode="auto">
          <a:xfrm>
            <a:off x="6934200" y="6172200"/>
            <a:ext cx="746125" cy="457200"/>
          </a:xfrm>
          <a:prstGeom prst="rect">
            <a:avLst/>
          </a:prstGeom>
          <a:noFill/>
          <a:ln w="9525">
            <a:noFill/>
            <a:miter lim="800000"/>
            <a:headEnd/>
            <a:tailEnd/>
          </a:ln>
        </p:spPr>
        <p:txBody>
          <a:bodyPr wrap="none">
            <a:spAutoFit/>
          </a:bodyPr>
          <a:lstStyle/>
          <a:p>
            <a:r>
              <a:rPr lang="en-US"/>
              <a:t>+NP</a:t>
            </a:r>
          </a:p>
        </p:txBody>
      </p:sp>
      <p:sp>
        <p:nvSpPr>
          <p:cNvPr id="44045" name="Text Box 16"/>
          <p:cNvSpPr txBox="1">
            <a:spLocks noChangeArrowheads="1"/>
          </p:cNvSpPr>
          <p:nvPr/>
        </p:nvSpPr>
        <p:spPr bwMode="auto">
          <a:xfrm>
            <a:off x="3567113" y="2860675"/>
            <a:ext cx="1538287" cy="457200"/>
          </a:xfrm>
          <a:prstGeom prst="rect">
            <a:avLst/>
          </a:prstGeom>
          <a:noFill/>
          <a:ln w="9525">
            <a:noFill/>
            <a:miter lim="800000"/>
            <a:headEnd/>
            <a:tailEnd/>
          </a:ln>
        </p:spPr>
        <p:txBody>
          <a:bodyPr wrap="none">
            <a:spAutoFit/>
          </a:bodyPr>
          <a:lstStyle/>
          <a:p>
            <a:r>
              <a:rPr lang="en-US"/>
              <a:t>Freshwater</a:t>
            </a:r>
          </a:p>
        </p:txBody>
      </p:sp>
      <p:sp>
        <p:nvSpPr>
          <p:cNvPr id="44046" name="Text Box 17"/>
          <p:cNvSpPr txBox="1">
            <a:spLocks noChangeArrowheads="1"/>
          </p:cNvSpPr>
          <p:nvPr/>
        </p:nvSpPr>
        <p:spPr bwMode="auto">
          <a:xfrm>
            <a:off x="1905000" y="2895600"/>
            <a:ext cx="1450975" cy="457200"/>
          </a:xfrm>
          <a:prstGeom prst="rect">
            <a:avLst/>
          </a:prstGeom>
          <a:noFill/>
          <a:ln w="9525">
            <a:noFill/>
            <a:miter lim="800000"/>
            <a:headEnd/>
            <a:tailEnd/>
          </a:ln>
        </p:spPr>
        <p:txBody>
          <a:bodyPr wrap="none">
            <a:spAutoFit/>
          </a:bodyPr>
          <a:lstStyle/>
          <a:p>
            <a:r>
              <a:rPr lang="en-US"/>
              <a:t>Terrestrial</a:t>
            </a:r>
          </a:p>
        </p:txBody>
      </p:sp>
      <p:sp>
        <p:nvSpPr>
          <p:cNvPr id="44047" name="Text Box 18"/>
          <p:cNvSpPr txBox="1">
            <a:spLocks noChangeArrowheads="1"/>
          </p:cNvSpPr>
          <p:nvPr/>
        </p:nvSpPr>
        <p:spPr bwMode="auto">
          <a:xfrm>
            <a:off x="5791200" y="2819400"/>
            <a:ext cx="1063625" cy="457200"/>
          </a:xfrm>
          <a:prstGeom prst="rect">
            <a:avLst/>
          </a:prstGeom>
          <a:noFill/>
          <a:ln w="9525">
            <a:noFill/>
            <a:miter lim="800000"/>
            <a:headEnd/>
            <a:tailEnd/>
          </a:ln>
        </p:spPr>
        <p:txBody>
          <a:bodyPr wrap="none">
            <a:spAutoFit/>
          </a:bodyPr>
          <a:lstStyle/>
          <a:p>
            <a:r>
              <a:rPr lang="en-US"/>
              <a:t>Marine</a:t>
            </a:r>
          </a:p>
        </p:txBody>
      </p:sp>
    </p:spTree>
    <p:extLst>
      <p:ext uri="{BB962C8B-B14F-4D97-AF65-F5344CB8AC3E}">
        <p14:creationId xmlns:p14="http://schemas.microsoft.com/office/powerpoint/2010/main" val="13076618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going on with N?  </a:t>
            </a:r>
            <a:endParaRPr lang="en-US" dirty="0"/>
          </a:p>
        </p:txBody>
      </p:sp>
      <p:sp>
        <p:nvSpPr>
          <p:cNvPr id="3" name="Content Placeholder 2"/>
          <p:cNvSpPr>
            <a:spLocks noGrp="1"/>
          </p:cNvSpPr>
          <p:nvPr>
            <p:ph idx="1"/>
          </p:nvPr>
        </p:nvSpPr>
        <p:spPr/>
        <p:txBody>
          <a:bodyPr/>
          <a:lstStyle/>
          <a:p>
            <a:r>
              <a:rPr lang="en-US" dirty="0" smtClean="0"/>
              <a:t>Much more complex cycle than P</a:t>
            </a:r>
          </a:p>
          <a:p>
            <a:pPr lvl="1"/>
            <a:r>
              <a:rPr lang="en-US" dirty="0" smtClean="0"/>
              <a:t>Gases form</a:t>
            </a:r>
          </a:p>
          <a:p>
            <a:pPr lvl="2"/>
            <a:r>
              <a:rPr lang="en-US" dirty="0" smtClean="0"/>
              <a:t>Humans can add to ecosystems through many pathways</a:t>
            </a:r>
          </a:p>
          <a:p>
            <a:pPr lvl="1"/>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Stoichiometry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Ecological stoichiometry is the study of the balance of ratios of elements in an organism and its environment </a:t>
            </a:r>
          </a:p>
          <a:p>
            <a:endParaRPr lang="en-US" dirty="0" smtClean="0"/>
          </a:p>
          <a:p>
            <a:r>
              <a:rPr lang="en-US" dirty="0" err="1" smtClean="0"/>
              <a:t>TN:TP</a:t>
            </a:r>
            <a:endParaRPr lang="en-US" dirty="0" smtClean="0"/>
          </a:p>
          <a:p>
            <a:endParaRPr lang="en-US" dirty="0" smtClean="0"/>
          </a:p>
          <a:p>
            <a:r>
              <a:rPr lang="en-US" dirty="0" smtClean="0"/>
              <a:t>Redfield Ratio (106:16:1 – C:N:P) or (16:1 – N:P)</a:t>
            </a:r>
          </a:p>
          <a:p>
            <a:pPr lvl="1"/>
            <a:r>
              <a:rPr lang="en-US" dirty="0" smtClean="0"/>
              <a:t>Lower ratios = N limited </a:t>
            </a:r>
          </a:p>
          <a:p>
            <a:pPr lvl="1"/>
            <a:r>
              <a:rPr lang="en-US" dirty="0" smtClean="0"/>
              <a:t>Higher ratios = P limited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1032"/>
          <p:cNvSpPr txBox="1">
            <a:spLocks noChangeArrowheads="1"/>
          </p:cNvSpPr>
          <p:nvPr/>
        </p:nvSpPr>
        <p:spPr bwMode="auto">
          <a:xfrm>
            <a:off x="6248400" y="727075"/>
            <a:ext cx="2274888"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eaLnBrk="0" fontAlgn="base" hangingPunct="0">
              <a:spcBef>
                <a:spcPct val="0"/>
              </a:spcBef>
              <a:spcAft>
                <a:spcPct val="0"/>
              </a:spcAft>
              <a:defRPr sz="2400">
                <a:solidFill>
                  <a:schemeClr val="tx1"/>
                </a:solidFill>
                <a:latin typeface="Times" charset="0"/>
              </a:defRPr>
            </a:lvl6pPr>
            <a:lvl7pPr marL="2971800" indent="-228600" eaLnBrk="0" fontAlgn="base" hangingPunct="0">
              <a:spcBef>
                <a:spcPct val="0"/>
              </a:spcBef>
              <a:spcAft>
                <a:spcPct val="0"/>
              </a:spcAft>
              <a:defRPr sz="2400">
                <a:solidFill>
                  <a:schemeClr val="tx1"/>
                </a:solidFill>
                <a:latin typeface="Times" charset="0"/>
              </a:defRPr>
            </a:lvl7pPr>
            <a:lvl8pPr marL="3429000" indent="-228600" eaLnBrk="0" fontAlgn="base" hangingPunct="0">
              <a:spcBef>
                <a:spcPct val="0"/>
              </a:spcBef>
              <a:spcAft>
                <a:spcPct val="0"/>
              </a:spcAft>
              <a:defRPr sz="2400">
                <a:solidFill>
                  <a:schemeClr val="tx1"/>
                </a:solidFill>
                <a:latin typeface="Times" charset="0"/>
              </a:defRPr>
            </a:lvl8pPr>
            <a:lvl9pPr marL="3886200" indent="-228600" eaLnBrk="0" fontAlgn="base" hangingPunct="0">
              <a:spcBef>
                <a:spcPct val="0"/>
              </a:spcBef>
              <a:spcAft>
                <a:spcPct val="0"/>
              </a:spcAft>
              <a:defRPr sz="2400">
                <a:solidFill>
                  <a:schemeClr val="tx1"/>
                </a:solidFill>
                <a:latin typeface="Times" charset="0"/>
              </a:defRPr>
            </a:lvl9pPr>
          </a:lstStyle>
          <a:p>
            <a:r>
              <a:rPr lang="en-US"/>
              <a:t>Major Processes:</a:t>
            </a:r>
          </a:p>
          <a:p>
            <a:endParaRPr lang="en-US"/>
          </a:p>
          <a:p>
            <a:r>
              <a:rPr lang="en-US"/>
              <a:t>N-fixation</a:t>
            </a:r>
          </a:p>
          <a:p>
            <a:r>
              <a:rPr lang="en-US"/>
              <a:t>Ammonification</a:t>
            </a:r>
          </a:p>
          <a:p>
            <a:r>
              <a:rPr lang="en-US"/>
              <a:t>Nitrification</a:t>
            </a:r>
          </a:p>
          <a:p>
            <a:r>
              <a:rPr lang="en-US"/>
              <a:t>Denitrification</a:t>
            </a:r>
          </a:p>
          <a:p>
            <a:endParaRPr lang="en-US"/>
          </a:p>
        </p:txBody>
      </p:sp>
      <p:pic>
        <p:nvPicPr>
          <p:cNvPr id="27651" name="Picture 1034" descr="LastSc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09600"/>
            <a:ext cx="5473700" cy="579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6680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9" name="Picture 5" descr="nitrogen_cycle_EPA"/>
          <p:cNvPicPr>
            <a:picLocks noChangeAspect="1" noChangeArrowheads="1"/>
          </p:cNvPicPr>
          <p:nvPr/>
        </p:nvPicPr>
        <p:blipFill>
          <a:blip r:embed="rId3" cstate="print"/>
          <a:srcRect/>
          <a:stretch>
            <a:fillRect/>
          </a:stretch>
        </p:blipFill>
        <p:spPr bwMode="auto">
          <a:xfrm>
            <a:off x="533400" y="304800"/>
            <a:ext cx="8077200" cy="6291263"/>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rmAutofit fontScale="90000"/>
          </a:bodyPr>
          <a:lstStyle/>
          <a:p>
            <a:r>
              <a:rPr lang="en-US" dirty="0" smtClean="0"/>
              <a:t>Cyanobacteria actually do well under N-limiting conditions (e.g. low </a:t>
            </a:r>
            <a:r>
              <a:rPr lang="en-US" dirty="0" err="1" smtClean="0"/>
              <a:t>TN:TP</a:t>
            </a:r>
            <a:r>
              <a:rPr lang="en-US" dirty="0" smtClean="0"/>
              <a:t> ratios)</a:t>
            </a:r>
            <a:br>
              <a:rPr lang="en-US" dirty="0" smtClean="0"/>
            </a:br>
            <a:r>
              <a:rPr lang="en-US" dirty="0" smtClean="0"/>
              <a:t/>
            </a:r>
            <a:br>
              <a:rPr lang="en-US" dirty="0" smtClean="0"/>
            </a:br>
            <a:r>
              <a:rPr lang="en-US" dirty="0" smtClean="0"/>
              <a:t/>
            </a:r>
            <a:br>
              <a:rPr lang="en-US" dirty="0" smtClean="0"/>
            </a:br>
            <a:r>
              <a:rPr lang="en-US" dirty="0" smtClean="0"/>
              <a:t>WHY?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152400"/>
            <a:ext cx="7772400" cy="1143000"/>
          </a:xfrm>
        </p:spPr>
        <p:txBody>
          <a:bodyPr/>
          <a:lstStyle/>
          <a:p>
            <a:pPr eaLnBrk="1" hangingPunct="1"/>
            <a:r>
              <a:rPr lang="en-US" sz="4000" smtClean="0">
                <a:solidFill>
                  <a:schemeClr val="accent2"/>
                </a:solidFill>
              </a:rPr>
              <a:t>Nitrogen fixation</a:t>
            </a:r>
          </a:p>
        </p:txBody>
      </p:sp>
      <p:sp>
        <p:nvSpPr>
          <p:cNvPr id="29699" name="Rectangle 3"/>
          <p:cNvSpPr>
            <a:spLocks noGrp="1" noChangeArrowheads="1"/>
          </p:cNvSpPr>
          <p:nvPr>
            <p:ph type="body" idx="1"/>
          </p:nvPr>
        </p:nvSpPr>
        <p:spPr>
          <a:xfrm>
            <a:off x="685800" y="1066800"/>
            <a:ext cx="7772400" cy="5486400"/>
          </a:xfrm>
        </p:spPr>
        <p:txBody>
          <a:bodyPr/>
          <a:lstStyle/>
          <a:p>
            <a:pPr eaLnBrk="1" hangingPunct="1">
              <a:lnSpc>
                <a:spcPct val="80000"/>
              </a:lnSpc>
            </a:pPr>
            <a:r>
              <a:rPr lang="en-US" sz="2800" smtClean="0"/>
              <a:t>N</a:t>
            </a:r>
            <a:r>
              <a:rPr lang="en-US" sz="2800" baseline="-25000" smtClean="0"/>
              <a:t>2</a:t>
            </a:r>
            <a:r>
              <a:rPr lang="en-US" sz="2800" smtClean="0">
                <a:sym typeface="Wingdings" pitchFamily="2" charset="2"/>
              </a:rPr>
              <a:t>organic N </a:t>
            </a:r>
          </a:p>
          <a:p>
            <a:pPr eaLnBrk="1" hangingPunct="1">
              <a:lnSpc>
                <a:spcPct val="80000"/>
              </a:lnSpc>
            </a:pPr>
            <a:endParaRPr lang="en-US" sz="2800" baseline="-25000" smtClean="0"/>
          </a:p>
          <a:p>
            <a:pPr eaLnBrk="1" hangingPunct="1">
              <a:lnSpc>
                <a:spcPct val="80000"/>
              </a:lnSpc>
            </a:pPr>
            <a:r>
              <a:rPr lang="en-US" sz="2800" smtClean="0"/>
              <a:t>Bacteria (</a:t>
            </a:r>
            <a:r>
              <a:rPr lang="en-US" sz="2800" b="1" u="sng" smtClean="0"/>
              <a:t>cyanobacteria</a:t>
            </a:r>
            <a:r>
              <a:rPr lang="en-US" sz="2800" smtClean="0"/>
              <a:t> &amp; heterotrophic forms)</a:t>
            </a:r>
          </a:p>
          <a:p>
            <a:pPr eaLnBrk="1" hangingPunct="1">
              <a:lnSpc>
                <a:spcPct val="80000"/>
              </a:lnSpc>
            </a:pPr>
            <a:endParaRPr lang="en-US" sz="2800" smtClean="0"/>
          </a:p>
          <a:p>
            <a:pPr eaLnBrk="1" hangingPunct="1">
              <a:lnSpc>
                <a:spcPct val="80000"/>
              </a:lnSpc>
            </a:pPr>
            <a:r>
              <a:rPr lang="en-US" sz="2800" smtClean="0"/>
              <a:t>Nitrogenase</a:t>
            </a:r>
          </a:p>
          <a:p>
            <a:pPr lvl="1" eaLnBrk="1" hangingPunct="1">
              <a:lnSpc>
                <a:spcPct val="80000"/>
              </a:lnSpc>
            </a:pPr>
            <a:r>
              <a:rPr lang="en-US" sz="2400" smtClean="0"/>
              <a:t>Anoxic</a:t>
            </a:r>
          </a:p>
          <a:p>
            <a:pPr lvl="1" eaLnBrk="1" hangingPunct="1">
              <a:lnSpc>
                <a:spcPct val="80000"/>
              </a:lnSpc>
            </a:pPr>
            <a:endParaRPr lang="en-US" sz="2400" smtClean="0"/>
          </a:p>
          <a:p>
            <a:pPr eaLnBrk="1" hangingPunct="1">
              <a:lnSpc>
                <a:spcPct val="80000"/>
              </a:lnSpc>
            </a:pPr>
            <a:r>
              <a:rPr lang="en-US" sz="2800" smtClean="0"/>
              <a:t>Light dependent</a:t>
            </a:r>
          </a:p>
          <a:p>
            <a:pPr eaLnBrk="1" hangingPunct="1">
              <a:lnSpc>
                <a:spcPct val="80000"/>
              </a:lnSpc>
            </a:pPr>
            <a:endParaRPr lang="en-US" sz="2800" smtClean="0"/>
          </a:p>
          <a:p>
            <a:pPr eaLnBrk="1" hangingPunct="1">
              <a:lnSpc>
                <a:spcPct val="80000"/>
              </a:lnSpc>
            </a:pPr>
            <a:r>
              <a:rPr lang="en-US" sz="2800" smtClean="0"/>
              <a:t>Anaerobic organisms</a:t>
            </a:r>
          </a:p>
          <a:p>
            <a:pPr eaLnBrk="1" hangingPunct="1">
              <a:lnSpc>
                <a:spcPct val="80000"/>
              </a:lnSpc>
            </a:pPr>
            <a:endParaRPr lang="en-US" sz="2800" smtClean="0"/>
          </a:p>
          <a:p>
            <a:pPr eaLnBrk="1" hangingPunct="1">
              <a:lnSpc>
                <a:spcPct val="80000"/>
              </a:lnSpc>
            </a:pPr>
            <a:r>
              <a:rPr lang="en-US" sz="2800" smtClean="0"/>
              <a:t>Aerobic organisms</a:t>
            </a:r>
          </a:p>
          <a:p>
            <a:pPr lvl="1" eaLnBrk="1" hangingPunct="1">
              <a:lnSpc>
                <a:spcPct val="80000"/>
              </a:lnSpc>
            </a:pPr>
            <a:r>
              <a:rPr lang="en-US" sz="2400" smtClean="0"/>
              <a:t>Heterocyst</a:t>
            </a:r>
          </a:p>
          <a:p>
            <a:pPr eaLnBrk="1" hangingPunct="1">
              <a:lnSpc>
                <a:spcPct val="80000"/>
              </a:lnSpc>
            </a:pPr>
            <a:endParaRPr lang="en-US" smtClean="0"/>
          </a:p>
        </p:txBody>
      </p:sp>
    </p:spTree>
    <p:extLst>
      <p:ext uri="{BB962C8B-B14F-4D97-AF65-F5344CB8AC3E}">
        <p14:creationId xmlns:p14="http://schemas.microsoft.com/office/powerpoint/2010/main" val="16178719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cstate="print"/>
          <a:srcRect/>
          <a:stretch>
            <a:fillRect/>
          </a:stretch>
        </p:blipFill>
        <p:spPr bwMode="auto">
          <a:xfrm>
            <a:off x="0" y="0"/>
            <a:ext cx="3733800" cy="2800350"/>
          </a:xfrm>
          <a:prstGeom prst="rect">
            <a:avLst/>
          </a:prstGeom>
          <a:noFill/>
          <a:ln w="9525">
            <a:noFill/>
            <a:miter lim="800000"/>
            <a:headEnd/>
            <a:tailEnd/>
          </a:ln>
        </p:spPr>
      </p:pic>
      <p:pic>
        <p:nvPicPr>
          <p:cNvPr id="31747" name="Picture 3"/>
          <p:cNvPicPr>
            <a:picLocks noChangeAspect="1" noChangeArrowheads="1"/>
          </p:cNvPicPr>
          <p:nvPr/>
        </p:nvPicPr>
        <p:blipFill>
          <a:blip r:embed="rId4" cstate="print"/>
          <a:srcRect l="6767" r="6390"/>
          <a:stretch>
            <a:fillRect/>
          </a:stretch>
        </p:blipFill>
        <p:spPr bwMode="auto">
          <a:xfrm>
            <a:off x="0" y="2701925"/>
            <a:ext cx="5105400" cy="4156075"/>
          </a:xfrm>
          <a:prstGeom prst="rect">
            <a:avLst/>
          </a:prstGeom>
          <a:noFill/>
          <a:ln w="9525">
            <a:noFill/>
            <a:miter lim="800000"/>
            <a:headEnd/>
            <a:tailEnd/>
          </a:ln>
        </p:spPr>
      </p:pic>
      <p:pic>
        <p:nvPicPr>
          <p:cNvPr id="31748" name="Picture 4"/>
          <p:cNvPicPr>
            <a:picLocks noChangeAspect="1" noChangeArrowheads="1"/>
          </p:cNvPicPr>
          <p:nvPr/>
        </p:nvPicPr>
        <p:blipFill>
          <a:blip r:embed="rId5" cstate="print"/>
          <a:srcRect/>
          <a:stretch>
            <a:fillRect/>
          </a:stretch>
        </p:blipFill>
        <p:spPr bwMode="auto">
          <a:xfrm>
            <a:off x="4368800" y="0"/>
            <a:ext cx="4775200" cy="1973263"/>
          </a:xfrm>
          <a:prstGeom prst="rect">
            <a:avLst/>
          </a:prstGeom>
          <a:noFill/>
          <a:ln w="9525">
            <a:noFill/>
            <a:miter lim="800000"/>
            <a:headEnd/>
            <a:tailEnd/>
          </a:ln>
        </p:spPr>
      </p:pic>
      <p:pic>
        <p:nvPicPr>
          <p:cNvPr id="31749" name="Picture 5"/>
          <p:cNvPicPr>
            <a:picLocks noChangeAspect="1" noChangeArrowheads="1"/>
          </p:cNvPicPr>
          <p:nvPr/>
        </p:nvPicPr>
        <p:blipFill>
          <a:blip r:embed="rId6" cstate="print"/>
          <a:srcRect/>
          <a:stretch>
            <a:fillRect/>
          </a:stretch>
        </p:blipFill>
        <p:spPr bwMode="auto">
          <a:xfrm>
            <a:off x="5334000" y="2971800"/>
            <a:ext cx="38100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28600"/>
            <a:ext cx="7772400" cy="1143000"/>
          </a:xfrm>
        </p:spPr>
        <p:txBody>
          <a:bodyPr/>
          <a:lstStyle/>
          <a:p>
            <a:pPr eaLnBrk="1" hangingPunct="1"/>
            <a:r>
              <a:rPr lang="en-US" sz="3200" smtClean="0">
                <a:solidFill>
                  <a:schemeClr val="accent2"/>
                </a:solidFill>
              </a:rPr>
              <a:t>Nitrogen fixation</a:t>
            </a:r>
          </a:p>
        </p:txBody>
      </p:sp>
      <p:sp>
        <p:nvSpPr>
          <p:cNvPr id="37891" name="Rectangle 2"/>
          <p:cNvSpPr>
            <a:spLocks noGrp="1" noChangeArrowheads="1"/>
          </p:cNvSpPr>
          <p:nvPr>
            <p:ph type="body" idx="1"/>
          </p:nvPr>
        </p:nvSpPr>
        <p:spPr/>
        <p:txBody>
          <a:bodyPr/>
          <a:lstStyle/>
          <a:p>
            <a:pPr eaLnBrk="1" hangingPunct="1"/>
            <a:endParaRPr lang="en-US" smtClean="0"/>
          </a:p>
        </p:txBody>
      </p:sp>
      <p:pic>
        <p:nvPicPr>
          <p:cNvPr id="37892" name="Picture 3" descr="LastScan"/>
          <p:cNvPicPr>
            <a:picLocks noChangeAspect="1" noChangeArrowheads="1"/>
          </p:cNvPicPr>
          <p:nvPr/>
        </p:nvPicPr>
        <p:blipFill>
          <a:blip r:embed="rId3" cstate="print"/>
          <a:srcRect/>
          <a:stretch>
            <a:fillRect/>
          </a:stretch>
        </p:blipFill>
        <p:spPr bwMode="auto">
          <a:xfrm>
            <a:off x="533400" y="1524000"/>
            <a:ext cx="7845425" cy="4808538"/>
          </a:xfrm>
          <a:prstGeom prst="rect">
            <a:avLst/>
          </a:prstGeom>
          <a:noFill/>
          <a:ln w="9525">
            <a:noFill/>
            <a:miter lim="800000"/>
            <a:headEnd/>
            <a:tailEnd/>
          </a:ln>
        </p:spPr>
      </p:pic>
      <p:sp>
        <p:nvSpPr>
          <p:cNvPr id="37893" name="Line 4"/>
          <p:cNvSpPr>
            <a:spLocks noChangeShapeType="1"/>
          </p:cNvSpPr>
          <p:nvPr/>
        </p:nvSpPr>
        <p:spPr bwMode="auto">
          <a:xfrm flipV="1">
            <a:off x="4419600" y="5029200"/>
            <a:ext cx="0" cy="609600"/>
          </a:xfrm>
          <a:prstGeom prst="line">
            <a:avLst/>
          </a:prstGeom>
          <a:noFill/>
          <a:ln w="9525">
            <a:solidFill>
              <a:schemeClr val="tx1"/>
            </a:solidFill>
            <a:round/>
            <a:headEnd/>
            <a:tailEnd type="triangle" w="med" len="med"/>
          </a:ln>
        </p:spPr>
        <p:txBody>
          <a:bodyPr/>
          <a:lstStyle/>
          <a:p>
            <a:endParaRPr lang="en-US"/>
          </a:p>
        </p:txBody>
      </p:sp>
      <p:sp>
        <p:nvSpPr>
          <p:cNvPr id="37894" name="Text Box 5"/>
          <p:cNvSpPr txBox="1">
            <a:spLocks noChangeArrowheads="1"/>
          </p:cNvSpPr>
          <p:nvPr/>
        </p:nvSpPr>
        <p:spPr bwMode="auto">
          <a:xfrm>
            <a:off x="4572000" y="5410200"/>
            <a:ext cx="2227263" cy="396875"/>
          </a:xfrm>
          <a:prstGeom prst="rect">
            <a:avLst/>
          </a:prstGeom>
          <a:noFill/>
          <a:ln w="9525">
            <a:noFill/>
            <a:miter lim="800000"/>
            <a:headEnd/>
            <a:tailEnd/>
          </a:ln>
        </p:spPr>
        <p:txBody>
          <a:bodyPr wrap="none">
            <a:spAutoFit/>
          </a:bodyPr>
          <a:lstStyle/>
          <a:p>
            <a:r>
              <a:rPr lang="en-US" sz="2000"/>
              <a:t>High N relative to P</a:t>
            </a:r>
          </a:p>
        </p:txBody>
      </p:sp>
      <p:sp>
        <p:nvSpPr>
          <p:cNvPr id="37895" name="Line 6"/>
          <p:cNvSpPr>
            <a:spLocks noChangeShapeType="1"/>
          </p:cNvSpPr>
          <p:nvPr/>
        </p:nvSpPr>
        <p:spPr bwMode="auto">
          <a:xfrm flipV="1">
            <a:off x="1371600" y="5029200"/>
            <a:ext cx="0" cy="609600"/>
          </a:xfrm>
          <a:prstGeom prst="line">
            <a:avLst/>
          </a:prstGeom>
          <a:noFill/>
          <a:ln w="9525">
            <a:solidFill>
              <a:schemeClr val="tx1"/>
            </a:solidFill>
            <a:round/>
            <a:headEnd/>
            <a:tailEnd type="triangle" w="med" len="med"/>
          </a:ln>
        </p:spPr>
        <p:txBody>
          <a:bodyPr/>
          <a:lstStyle/>
          <a:p>
            <a:endParaRPr lang="en-US"/>
          </a:p>
        </p:txBody>
      </p:sp>
      <p:sp>
        <p:nvSpPr>
          <p:cNvPr id="37896" name="Text Box 7"/>
          <p:cNvSpPr txBox="1">
            <a:spLocks noChangeArrowheads="1"/>
          </p:cNvSpPr>
          <p:nvPr/>
        </p:nvSpPr>
        <p:spPr bwMode="auto">
          <a:xfrm>
            <a:off x="0" y="5562600"/>
            <a:ext cx="2185988" cy="396875"/>
          </a:xfrm>
          <a:prstGeom prst="rect">
            <a:avLst/>
          </a:prstGeom>
          <a:noFill/>
          <a:ln w="9525">
            <a:noFill/>
            <a:miter lim="800000"/>
            <a:headEnd/>
            <a:tailEnd/>
          </a:ln>
        </p:spPr>
        <p:txBody>
          <a:bodyPr wrap="none">
            <a:spAutoFit/>
          </a:bodyPr>
          <a:lstStyle/>
          <a:p>
            <a:r>
              <a:rPr lang="en-US" sz="2000"/>
              <a:t>Low N relative to P</a:t>
            </a:r>
          </a:p>
        </p:txBody>
      </p:sp>
      <p:sp>
        <p:nvSpPr>
          <p:cNvPr id="109576" name="Text Box 8"/>
          <p:cNvSpPr txBox="1">
            <a:spLocks noChangeArrowheads="1"/>
          </p:cNvSpPr>
          <p:nvPr/>
        </p:nvSpPr>
        <p:spPr bwMode="auto">
          <a:xfrm>
            <a:off x="4800600" y="3505200"/>
            <a:ext cx="4024313" cy="1187450"/>
          </a:xfrm>
          <a:prstGeom prst="rect">
            <a:avLst/>
          </a:prstGeom>
          <a:noFill/>
          <a:ln w="9525">
            <a:noFill/>
            <a:miter lim="800000"/>
            <a:headEnd/>
            <a:tailEnd/>
          </a:ln>
        </p:spPr>
        <p:txBody>
          <a:bodyPr wrap="none">
            <a:spAutoFit/>
          </a:bodyPr>
          <a:lstStyle/>
          <a:p>
            <a:r>
              <a:rPr lang="en-US">
                <a:solidFill>
                  <a:srgbClr val="FA4E19"/>
                </a:solidFill>
              </a:rPr>
              <a:t>**Gives advantage to </a:t>
            </a:r>
          </a:p>
          <a:p>
            <a:r>
              <a:rPr lang="en-US">
                <a:solidFill>
                  <a:srgbClr val="FA4E19"/>
                </a:solidFill>
              </a:rPr>
              <a:t>Cyanobacteria = favored at low</a:t>
            </a:r>
          </a:p>
          <a:p>
            <a:r>
              <a:rPr lang="en-US">
                <a:solidFill>
                  <a:srgbClr val="FA4E19"/>
                </a:solidFill>
              </a:rPr>
              <a:t>N:P ratios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762000" y="0"/>
            <a:ext cx="7772400" cy="1143000"/>
          </a:xfrm>
        </p:spPr>
        <p:txBody>
          <a:bodyPr>
            <a:normAutofit fontScale="90000"/>
          </a:bodyPr>
          <a:lstStyle/>
          <a:p>
            <a:pPr eaLnBrk="1" hangingPunct="1"/>
            <a:r>
              <a:rPr lang="en-US" sz="4000" smtClean="0"/>
              <a:t>N:P Ratio and Cyanobacterial Dominance</a:t>
            </a:r>
          </a:p>
        </p:txBody>
      </p:sp>
      <p:pic>
        <p:nvPicPr>
          <p:cNvPr id="38915" name="Picture 4" descr="~AUT0001"/>
          <p:cNvPicPr>
            <a:picLocks noChangeAspect="1" noChangeArrowheads="1"/>
          </p:cNvPicPr>
          <p:nvPr/>
        </p:nvPicPr>
        <p:blipFill>
          <a:blip r:embed="rId3" cstate="print">
            <a:lum bright="-16000" contrast="20000"/>
          </a:blip>
          <a:srcRect/>
          <a:stretch>
            <a:fillRect/>
          </a:stretch>
        </p:blipFill>
        <p:spPr bwMode="auto">
          <a:xfrm>
            <a:off x="914400" y="1219200"/>
            <a:ext cx="6781800" cy="4343400"/>
          </a:xfrm>
          <a:prstGeom prst="rect">
            <a:avLst/>
          </a:prstGeom>
          <a:noFill/>
          <a:ln w="12700">
            <a:solidFill>
              <a:schemeClr val="tx1"/>
            </a:solidFill>
            <a:miter lim="800000"/>
            <a:headEnd/>
            <a:tailEnd/>
          </a:ln>
        </p:spPr>
      </p:pic>
      <p:sp>
        <p:nvSpPr>
          <p:cNvPr id="38916" name="Text Box 5"/>
          <p:cNvSpPr txBox="1">
            <a:spLocks noChangeArrowheads="1"/>
          </p:cNvSpPr>
          <p:nvPr/>
        </p:nvSpPr>
        <p:spPr bwMode="auto">
          <a:xfrm>
            <a:off x="7470775" y="6400800"/>
            <a:ext cx="1673225" cy="457200"/>
          </a:xfrm>
          <a:prstGeom prst="rect">
            <a:avLst/>
          </a:prstGeom>
          <a:noFill/>
          <a:ln w="9525">
            <a:noFill/>
            <a:miter lim="800000"/>
            <a:headEnd/>
            <a:tailEnd/>
          </a:ln>
        </p:spPr>
        <p:txBody>
          <a:bodyPr wrap="none">
            <a:spAutoFit/>
          </a:bodyPr>
          <a:lstStyle/>
          <a:p>
            <a:r>
              <a:rPr lang="en-US"/>
              <a:t>Smith, 1988</a:t>
            </a:r>
          </a:p>
        </p:txBody>
      </p:sp>
      <p:sp>
        <p:nvSpPr>
          <p:cNvPr id="326662" name="Text Box 6"/>
          <p:cNvSpPr txBox="1">
            <a:spLocks noChangeArrowheads="1"/>
          </p:cNvSpPr>
          <p:nvPr/>
        </p:nvSpPr>
        <p:spPr bwMode="auto">
          <a:xfrm>
            <a:off x="304800" y="5638800"/>
            <a:ext cx="7261225" cy="1552575"/>
          </a:xfrm>
          <a:prstGeom prst="rect">
            <a:avLst/>
          </a:prstGeom>
          <a:noFill/>
          <a:ln w="9525">
            <a:noFill/>
            <a:miter lim="800000"/>
            <a:headEnd/>
            <a:tailEnd/>
          </a:ln>
          <a:effectLst/>
        </p:spPr>
        <p:txBody>
          <a:bodyPr wrap="none">
            <a:spAutoFit/>
          </a:bodyPr>
          <a:lstStyle/>
          <a:p>
            <a:pPr eaLnBrk="1" hangingPunct="1">
              <a:defRPr/>
            </a:pPr>
            <a:r>
              <a:rPr lang="en-US" b="1">
                <a:effectLst>
                  <a:outerShdw blurRad="38100" dist="38100" dir="2700000" algn="tl">
                    <a:srgbClr val="C0C0C0"/>
                  </a:outerShdw>
                </a:effectLst>
              </a:rPr>
              <a:t>The proportion of bluegreen algae in 17 lakes was low </a:t>
            </a:r>
          </a:p>
          <a:p>
            <a:pPr eaLnBrk="1" hangingPunct="1">
              <a:defRPr/>
            </a:pPr>
            <a:r>
              <a:rPr lang="en-US" b="1">
                <a:effectLst>
                  <a:outerShdw blurRad="38100" dist="38100" dir="2700000" algn="tl">
                    <a:srgbClr val="C0C0C0"/>
                  </a:outerShdw>
                </a:effectLst>
              </a:rPr>
              <a:t>when TN:TP exceeds 29:1, but </a:t>
            </a:r>
            <a:r>
              <a:rPr lang="en-US" b="1" u="sng">
                <a:effectLst>
                  <a:outerShdw blurRad="38100" dist="38100" dir="2700000" algn="tl">
                    <a:srgbClr val="C0C0C0"/>
                  </a:outerShdw>
                </a:effectLst>
              </a:rPr>
              <a:t>could</a:t>
            </a:r>
            <a:r>
              <a:rPr lang="en-US" b="1">
                <a:effectLst>
                  <a:outerShdw blurRad="38100" dist="38100" dir="2700000" algn="tl">
                    <a:srgbClr val="C0C0C0"/>
                  </a:outerShdw>
                </a:effectLst>
              </a:rPr>
              <a:t> be high when </a:t>
            </a:r>
          </a:p>
          <a:p>
            <a:pPr eaLnBrk="1" hangingPunct="1">
              <a:defRPr/>
            </a:pPr>
            <a:r>
              <a:rPr lang="en-US" b="1">
                <a:effectLst>
                  <a:outerShdw blurRad="38100" dist="38100" dir="2700000" algn="tl">
                    <a:srgbClr val="C0C0C0"/>
                  </a:outerShdw>
                </a:effectLst>
              </a:rPr>
              <a:t>the TN:TP ratio is below 29:1</a:t>
            </a:r>
          </a:p>
          <a:p>
            <a:pPr>
              <a:defRPr/>
            </a:pP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28600"/>
            <a:ext cx="7772400" cy="838200"/>
          </a:xfrm>
        </p:spPr>
        <p:txBody>
          <a:bodyPr>
            <a:normAutofit fontScale="90000"/>
          </a:bodyPr>
          <a:lstStyle/>
          <a:p>
            <a:pPr eaLnBrk="1" hangingPunct="1"/>
            <a:r>
              <a:rPr lang="en-US" sz="4000" smtClean="0">
                <a:solidFill>
                  <a:schemeClr val="accent2"/>
                </a:solidFill>
              </a:rPr>
              <a:t>Sources</a:t>
            </a:r>
            <a:r>
              <a:rPr lang="en-US" sz="4000" smtClean="0"/>
              <a:t/>
            </a:r>
            <a:br>
              <a:rPr lang="en-US" sz="4000" smtClean="0"/>
            </a:br>
            <a:endParaRPr lang="en-US" sz="4000" smtClean="0"/>
          </a:p>
        </p:txBody>
      </p:sp>
      <p:sp>
        <p:nvSpPr>
          <p:cNvPr id="20483" name="Rectangle 3"/>
          <p:cNvSpPr>
            <a:spLocks noGrp="1" noChangeArrowheads="1"/>
          </p:cNvSpPr>
          <p:nvPr>
            <p:ph type="body" idx="1"/>
          </p:nvPr>
        </p:nvSpPr>
        <p:spPr>
          <a:xfrm>
            <a:off x="609600" y="914400"/>
            <a:ext cx="8153400" cy="5029200"/>
          </a:xfrm>
        </p:spPr>
        <p:txBody>
          <a:bodyPr>
            <a:normAutofit lnSpcReduction="10000"/>
          </a:bodyPr>
          <a:lstStyle/>
          <a:p>
            <a:pPr marL="609600" indent="-609600" eaLnBrk="1" hangingPunct="1">
              <a:buFontTx/>
              <a:buNone/>
            </a:pPr>
            <a:r>
              <a:rPr lang="en-US" sz="2800" smtClean="0"/>
              <a:t>1. Atmospheric deposition</a:t>
            </a:r>
          </a:p>
          <a:p>
            <a:pPr marL="609600" indent="-609600" eaLnBrk="1" hangingPunct="1"/>
            <a:endParaRPr lang="en-US" sz="2800" smtClean="0"/>
          </a:p>
          <a:p>
            <a:pPr marL="609600" indent="-609600" eaLnBrk="1" hangingPunct="1">
              <a:buFontTx/>
              <a:buNone/>
            </a:pPr>
            <a:r>
              <a:rPr lang="en-US" sz="2800" smtClean="0"/>
              <a:t>2. Stream and river inflows</a:t>
            </a:r>
          </a:p>
          <a:p>
            <a:pPr marL="609600" indent="-609600" eaLnBrk="1" hangingPunct="1">
              <a:buFontTx/>
              <a:buNone/>
            </a:pPr>
            <a:r>
              <a:rPr lang="en-US" sz="2800" smtClean="0"/>
              <a:t>	- Natural and anthropogenic </a:t>
            </a:r>
          </a:p>
          <a:p>
            <a:pPr marL="609600" indent="-609600" eaLnBrk="1" hangingPunct="1">
              <a:buFontTx/>
              <a:buNone/>
            </a:pPr>
            <a:endParaRPr lang="en-US" sz="2800" smtClean="0"/>
          </a:p>
          <a:p>
            <a:pPr marL="609600" indent="-609600" eaLnBrk="1" hangingPunct="1">
              <a:buFontTx/>
              <a:buNone/>
            </a:pPr>
            <a:r>
              <a:rPr lang="en-US" sz="2800" smtClean="0"/>
              <a:t>3. Groundwater</a:t>
            </a:r>
          </a:p>
          <a:p>
            <a:pPr marL="609600" indent="-609600" eaLnBrk="1" hangingPunct="1">
              <a:buFontTx/>
              <a:buNone/>
            </a:pPr>
            <a:endParaRPr lang="en-US" sz="2800" smtClean="0"/>
          </a:p>
          <a:p>
            <a:pPr marL="609600" indent="-609600" eaLnBrk="1" hangingPunct="1">
              <a:buFontTx/>
              <a:buNone/>
            </a:pPr>
            <a:r>
              <a:rPr lang="en-US" sz="2800" smtClean="0"/>
              <a:t>4. N fixation - bacteria and blue-green algae </a:t>
            </a:r>
          </a:p>
          <a:p>
            <a:pPr marL="609600" indent="-609600" eaLnBrk="1" hangingPunct="1">
              <a:buFontTx/>
              <a:buNone/>
            </a:pPr>
            <a:endParaRPr lang="en-US" sz="2800" smtClean="0"/>
          </a:p>
          <a:p>
            <a:pPr marL="609600" indent="-609600" eaLnBrk="1" hangingPunct="1">
              <a:buFontTx/>
              <a:buNone/>
            </a:pPr>
            <a:r>
              <a:rPr lang="en-US" sz="2800" smtClean="0"/>
              <a:t>5. Waterfowl</a:t>
            </a:r>
          </a:p>
          <a:p>
            <a:pPr marL="609600" indent="-609600" eaLnBrk="1" hangingPunct="1">
              <a:buFontTx/>
              <a:buNone/>
            </a:pPr>
            <a:endParaRPr lang="en-US" sz="2800" smtClean="0"/>
          </a:p>
        </p:txBody>
      </p:sp>
      <p:sp>
        <p:nvSpPr>
          <p:cNvPr id="30725" name="Text Box 5"/>
          <p:cNvSpPr txBox="1">
            <a:spLocks noChangeArrowheads="1"/>
          </p:cNvSpPr>
          <p:nvPr/>
        </p:nvSpPr>
        <p:spPr bwMode="auto">
          <a:xfrm>
            <a:off x="3565525" y="6086475"/>
            <a:ext cx="5591175" cy="519113"/>
          </a:xfrm>
          <a:prstGeom prst="rect">
            <a:avLst/>
          </a:prstGeom>
          <a:noFill/>
          <a:ln w="9525">
            <a:noFill/>
            <a:miter lim="800000"/>
            <a:headEnd/>
            <a:tailEnd/>
          </a:ln>
        </p:spPr>
        <p:txBody>
          <a:bodyPr wrap="none">
            <a:spAutoFit/>
          </a:bodyPr>
          <a:lstStyle/>
          <a:p>
            <a:r>
              <a:rPr lang="en-US" sz="2800">
                <a:solidFill>
                  <a:srgbClr val="FA4E19"/>
                </a:solidFill>
              </a:rPr>
              <a:t>Allochthonous versus autochthonous?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a:t>
            </a:r>
            <a:endParaRPr lang="en-US" dirty="0"/>
          </a:p>
        </p:txBody>
      </p:sp>
      <p:sp>
        <p:nvSpPr>
          <p:cNvPr id="3" name="Content Placeholder 2"/>
          <p:cNvSpPr>
            <a:spLocks noGrp="1"/>
          </p:cNvSpPr>
          <p:nvPr>
            <p:ph idx="1"/>
          </p:nvPr>
        </p:nvSpPr>
        <p:spPr/>
        <p:txBody>
          <a:bodyPr/>
          <a:lstStyle/>
          <a:p>
            <a:r>
              <a:rPr lang="en-US" dirty="0" smtClean="0"/>
              <a:t>You want to determine the limiting nutrient of Grand Lake.</a:t>
            </a:r>
          </a:p>
          <a:p>
            <a:endParaRPr lang="en-US" dirty="0"/>
          </a:p>
          <a:p>
            <a:r>
              <a:rPr lang="en-US" dirty="0" smtClean="0"/>
              <a:t>How would you do this?</a:t>
            </a:r>
            <a:endParaRPr lang="en-US" dirty="0"/>
          </a:p>
        </p:txBody>
      </p:sp>
    </p:spTree>
    <p:extLst>
      <p:ext uri="{BB962C8B-B14F-4D97-AF65-F5344CB8AC3E}">
        <p14:creationId xmlns:p14="http://schemas.microsoft.com/office/powerpoint/2010/main" val="40680010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a:t>
            </a:r>
            <a:endParaRPr lang="en-US"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You are studying an Oklahoma reservoir that has been experience nuisance algal blooms.</a:t>
            </a:r>
          </a:p>
          <a:p>
            <a:endParaRPr lang="en-US" dirty="0" smtClean="0"/>
          </a:p>
          <a:p>
            <a:r>
              <a:rPr lang="en-US" dirty="0" smtClean="0"/>
              <a:t>You want to determine what nutrient is limiting, but you only know how much N and P are in the water.</a:t>
            </a:r>
          </a:p>
          <a:p>
            <a:pPr lvl="1"/>
            <a:r>
              <a:rPr lang="en-US" dirty="0" err="1" smtClean="0"/>
              <a:t>TN:TP</a:t>
            </a:r>
            <a:r>
              <a:rPr lang="en-US" dirty="0" smtClean="0"/>
              <a:t> = 55:1</a:t>
            </a:r>
          </a:p>
          <a:p>
            <a:endParaRPr lang="en-US" dirty="0" smtClean="0"/>
          </a:p>
          <a:p>
            <a:r>
              <a:rPr lang="en-US" dirty="0" smtClean="0"/>
              <a:t>What nutrient would you guess is limiting? </a:t>
            </a:r>
            <a:endParaRPr lang="en-US" dirty="0"/>
          </a:p>
        </p:txBody>
      </p:sp>
    </p:spTree>
    <p:extLst>
      <p:ext uri="{BB962C8B-B14F-4D97-AF65-F5344CB8AC3E}">
        <p14:creationId xmlns:p14="http://schemas.microsoft.com/office/powerpoint/2010/main" val="16778174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8" name="Group 4"/>
          <p:cNvGraphicFramePr>
            <a:graphicFrameLocks noGrp="1"/>
          </p:cNvGraphicFramePr>
          <p:nvPr>
            <p:extLst>
              <p:ext uri="{D42A27DB-BD31-4B8C-83A1-F6EECF244321}">
                <p14:modId xmlns:p14="http://schemas.microsoft.com/office/powerpoint/2010/main" val="2114237820"/>
              </p:ext>
            </p:extLst>
          </p:nvPr>
        </p:nvGraphicFramePr>
        <p:xfrm>
          <a:off x="457200" y="1397000"/>
          <a:ext cx="8305800" cy="5008880"/>
        </p:xfrm>
        <a:graphic>
          <a:graphicData uri="http://schemas.openxmlformats.org/drawingml/2006/table">
            <a:tbl>
              <a:tblPr/>
              <a:tblGrid>
                <a:gridCol w="3322638">
                  <a:extLst>
                    <a:ext uri="{9D8B030D-6E8A-4147-A177-3AD203B41FA5}">
                      <a16:colId xmlns:a16="http://schemas.microsoft.com/office/drawing/2014/main" val="20000"/>
                    </a:ext>
                  </a:extLst>
                </a:gridCol>
                <a:gridCol w="2530475">
                  <a:extLst>
                    <a:ext uri="{9D8B030D-6E8A-4147-A177-3AD203B41FA5}">
                      <a16:colId xmlns:a16="http://schemas.microsoft.com/office/drawing/2014/main" val="20001"/>
                    </a:ext>
                  </a:extLst>
                </a:gridCol>
                <a:gridCol w="2452687">
                  <a:extLst>
                    <a:ext uri="{9D8B030D-6E8A-4147-A177-3AD203B41FA5}">
                      <a16:colId xmlns:a16="http://schemas.microsoft.com/office/drawing/2014/main" val="20002"/>
                    </a:ext>
                  </a:extLst>
                </a:gridCol>
              </a:tblGrid>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1" i="0" u="none" strike="noStrike" cap="none" normalizeH="0" baseline="0" dirty="0" smtClean="0">
                          <a:ln>
                            <a:noFill/>
                          </a:ln>
                          <a:solidFill>
                            <a:schemeClr val="tx1"/>
                          </a:solidFill>
                          <a:effectLst/>
                          <a:latin typeface="Arial" charset="0"/>
                        </a:rPr>
                        <a:t>Feature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1" i="0" u="none" strike="noStrike" cap="none" normalizeH="0" baseline="0" smtClean="0">
                          <a:ln>
                            <a:noFill/>
                          </a:ln>
                          <a:solidFill>
                            <a:schemeClr val="tx1"/>
                          </a:solidFill>
                          <a:effectLst/>
                          <a:latin typeface="Arial" charset="0"/>
                        </a:rPr>
                        <a:t>Oligotrophic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1" i="0" u="none" strike="noStrike" cap="none" normalizeH="0" baseline="0" smtClean="0">
                          <a:ln>
                            <a:noFill/>
                          </a:ln>
                          <a:solidFill>
                            <a:schemeClr val="tx1"/>
                          </a:solidFill>
                          <a:effectLst/>
                          <a:latin typeface="Arial" charset="0"/>
                        </a:rPr>
                        <a:t>Eutrophic</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Nutrient Level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Low</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High</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Phytoplankton Levels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Low</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High</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Oxygen Levels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dirty="0" smtClean="0">
                          <a:ln>
                            <a:noFill/>
                          </a:ln>
                          <a:solidFill>
                            <a:srgbClr val="FF0000"/>
                          </a:solidFill>
                          <a:effectLst/>
                          <a:latin typeface="Arial" charset="0"/>
                        </a:rPr>
                        <a:t>High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dirty="0" smtClean="0">
                          <a:ln>
                            <a:noFill/>
                          </a:ln>
                          <a:solidFill>
                            <a:srgbClr val="FF0000"/>
                          </a:solidFill>
                          <a:effectLst/>
                          <a:latin typeface="Arial" charset="0"/>
                        </a:rPr>
                        <a:t>Low</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Water clarity</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Very Clear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Very Turbid</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Light Penetration</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smtClean="0">
                          <a:ln>
                            <a:noFill/>
                          </a:ln>
                          <a:solidFill>
                            <a:schemeClr val="tx1"/>
                          </a:solidFill>
                          <a:effectLst/>
                          <a:latin typeface="Arial" charset="0"/>
                        </a:rPr>
                        <a:t>Good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en-US" sz="2800" b="0" i="0" u="none" strike="noStrike" cap="none" normalizeH="0" baseline="0" dirty="0" smtClean="0">
                          <a:ln>
                            <a:noFill/>
                          </a:ln>
                          <a:solidFill>
                            <a:schemeClr val="tx1"/>
                          </a:solidFill>
                          <a:effectLst/>
                          <a:latin typeface="Arial" charset="0"/>
                        </a:rPr>
                        <a:t>Poor</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77860" name="Rectangle 36"/>
          <p:cNvSpPr>
            <a:spLocks noChangeArrowheads="1"/>
          </p:cNvSpPr>
          <p:nvPr/>
        </p:nvSpPr>
        <p:spPr bwMode="auto">
          <a:xfrm>
            <a:off x="381000" y="228600"/>
            <a:ext cx="8458200" cy="685800"/>
          </a:xfrm>
          <a:prstGeom prst="rect">
            <a:avLst/>
          </a:prstGeom>
          <a:noFill/>
          <a:ln w="9525">
            <a:noFill/>
            <a:miter lim="800000"/>
            <a:headEnd/>
            <a:tailEnd/>
          </a:ln>
          <a:effectLst/>
        </p:spPr>
        <p:txBody>
          <a:bodyPr anchor="ctr"/>
          <a:lstStyle/>
          <a:p>
            <a:pPr algn="ctr" eaLnBrk="1" hangingPunct="1"/>
            <a:r>
              <a:rPr lang="en-US" sz="4400">
                <a:solidFill>
                  <a:schemeClr val="folHlink"/>
                </a:solidFill>
                <a:latin typeface="Times New Roman" pitchFamily="18" charset="0"/>
              </a:rPr>
              <a:t>Oligotrophic vs. Eutrophic</a:t>
            </a:r>
          </a:p>
        </p:txBody>
      </p:sp>
      <p:sp>
        <p:nvSpPr>
          <p:cNvPr id="4" name="Oval 3"/>
          <p:cNvSpPr/>
          <p:nvPr/>
        </p:nvSpPr>
        <p:spPr>
          <a:xfrm>
            <a:off x="6858000" y="3962400"/>
            <a:ext cx="1447800" cy="838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en-US" smtClean="0"/>
          </a:p>
        </p:txBody>
      </p:sp>
      <p:sp>
        <p:nvSpPr>
          <p:cNvPr id="10243" name="Rectangle 3"/>
          <p:cNvSpPr>
            <a:spLocks noGrp="1" noChangeArrowheads="1"/>
          </p:cNvSpPr>
          <p:nvPr>
            <p:ph type="body" idx="1"/>
          </p:nvPr>
        </p:nvSpPr>
        <p:spPr/>
        <p:txBody>
          <a:bodyPr/>
          <a:lstStyle/>
          <a:p>
            <a:pPr eaLnBrk="1" hangingPunct="1">
              <a:buFontTx/>
              <a:buNone/>
            </a:pPr>
            <a:r>
              <a:rPr lang="en-US" smtClean="0"/>
              <a:t>“a skilled limnologist can probably learn more about the nature of a lake (or river) from a series of oxygen determinations than from any other kind of chemical data.  “</a:t>
            </a:r>
          </a:p>
          <a:p>
            <a:pPr eaLnBrk="1" hangingPunct="1">
              <a:buFontTx/>
              <a:buNone/>
            </a:pPr>
            <a:endParaRPr lang="en-US" smtClean="0"/>
          </a:p>
          <a:p>
            <a:pPr eaLnBrk="1" hangingPunct="1">
              <a:buFontTx/>
              <a:buNone/>
            </a:pPr>
            <a:r>
              <a:rPr lang="en-US" smtClean="0"/>
              <a:t>						Hutchinson, 1957</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What does DO tell us?</a:t>
            </a:r>
          </a:p>
        </p:txBody>
      </p:sp>
      <p:sp>
        <p:nvSpPr>
          <p:cNvPr id="11267" name="Rectangle 3"/>
          <p:cNvSpPr>
            <a:spLocks noGrp="1" noChangeArrowheads="1"/>
          </p:cNvSpPr>
          <p:nvPr>
            <p:ph type="body" idx="1"/>
          </p:nvPr>
        </p:nvSpPr>
        <p:spPr>
          <a:xfrm>
            <a:off x="685800" y="1752600"/>
            <a:ext cx="7772400" cy="4114800"/>
          </a:xfrm>
        </p:spPr>
        <p:txBody>
          <a:bodyPr/>
          <a:lstStyle/>
          <a:p>
            <a:pPr eaLnBrk="1" hangingPunct="1">
              <a:lnSpc>
                <a:spcPct val="90000"/>
              </a:lnSpc>
            </a:pPr>
            <a:r>
              <a:rPr lang="en-US" smtClean="0"/>
              <a:t>Ecological</a:t>
            </a:r>
          </a:p>
          <a:p>
            <a:pPr lvl="1" eaLnBrk="1" hangingPunct="1">
              <a:lnSpc>
                <a:spcPct val="90000"/>
              </a:lnSpc>
            </a:pPr>
            <a:r>
              <a:rPr lang="en-US" smtClean="0"/>
              <a:t>Health of a system</a:t>
            </a:r>
          </a:p>
          <a:p>
            <a:pPr lvl="1" eaLnBrk="1" hangingPunct="1">
              <a:lnSpc>
                <a:spcPct val="90000"/>
              </a:lnSpc>
            </a:pPr>
            <a:r>
              <a:rPr lang="en-US" smtClean="0"/>
              <a:t>Productivity</a:t>
            </a:r>
          </a:p>
          <a:p>
            <a:pPr lvl="1" eaLnBrk="1" hangingPunct="1">
              <a:lnSpc>
                <a:spcPct val="90000"/>
              </a:lnSpc>
            </a:pPr>
            <a:r>
              <a:rPr lang="en-US" smtClean="0"/>
              <a:t>Distribution of organisms</a:t>
            </a:r>
          </a:p>
          <a:p>
            <a:pPr eaLnBrk="1" hangingPunct="1">
              <a:lnSpc>
                <a:spcPct val="90000"/>
              </a:lnSpc>
            </a:pPr>
            <a:r>
              <a:rPr lang="en-US" smtClean="0"/>
              <a:t>Chemical</a:t>
            </a:r>
          </a:p>
          <a:p>
            <a:pPr lvl="1" eaLnBrk="1" hangingPunct="1">
              <a:lnSpc>
                <a:spcPct val="90000"/>
              </a:lnSpc>
            </a:pPr>
            <a:r>
              <a:rPr lang="en-US" smtClean="0"/>
              <a:t>Solubility of ions</a:t>
            </a:r>
          </a:p>
          <a:p>
            <a:pPr eaLnBrk="1" hangingPunct="1">
              <a:lnSpc>
                <a:spcPct val="90000"/>
              </a:lnSpc>
            </a:pPr>
            <a:r>
              <a:rPr lang="en-US" smtClean="0"/>
              <a:t>Physical</a:t>
            </a:r>
          </a:p>
          <a:p>
            <a:pPr lvl="1" eaLnBrk="1" hangingPunct="1">
              <a:lnSpc>
                <a:spcPct val="90000"/>
              </a:lnSpc>
            </a:pPr>
            <a:r>
              <a:rPr lang="en-US" smtClean="0"/>
              <a:t>Internal mixing patterns/thermocline</a:t>
            </a:r>
          </a:p>
          <a:p>
            <a:pPr lvl="1" eaLnBrk="1" hangingPunct="1">
              <a:lnSpc>
                <a:spcPct val="90000"/>
              </a:lnSpc>
            </a:pPr>
            <a:endParaRPr lang="en-US" smtClean="0"/>
          </a:p>
          <a:p>
            <a:pPr eaLnBrk="1" hangingPunct="1">
              <a:lnSpc>
                <a:spcPct val="90000"/>
              </a:lnSpc>
            </a:pPr>
            <a:endParaRPr lang="en-US" smtClean="0"/>
          </a:p>
          <a:p>
            <a:pPr eaLnBrk="1" hangingPunct="1">
              <a:lnSpc>
                <a:spcPct val="90000"/>
              </a:lnSpc>
            </a:pPr>
            <a:endParaRPr lang="en-US" smtClean="0"/>
          </a:p>
        </p:txBody>
      </p:sp>
    </p:spTree>
    <p:extLst>
      <p:ext uri="{BB962C8B-B14F-4D97-AF65-F5344CB8AC3E}">
        <p14:creationId xmlns:p14="http://schemas.microsoft.com/office/powerpoint/2010/main" val="2670096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2"/>
          <p:cNvSpPr>
            <a:spLocks noGrp="1" noChangeArrowheads="1"/>
          </p:cNvSpPr>
          <p:nvPr>
            <p:ph type="title"/>
          </p:nvPr>
        </p:nvSpPr>
        <p:spPr/>
        <p:txBody>
          <a:bodyPr/>
          <a:lstStyle/>
          <a:p>
            <a:pPr eaLnBrk="1" hangingPunct="1"/>
            <a:endParaRPr lang="en-US" smtClean="0"/>
          </a:p>
        </p:txBody>
      </p:sp>
      <p:pic>
        <p:nvPicPr>
          <p:cNvPr id="12291" name="Picture 4" descr="E11_18"/>
          <p:cNvPicPr>
            <a:picLocks noGrp="1" noChangeAspect="1" noChangeArrowheads="1"/>
          </p:cNvPicPr>
          <p:nvPr>
            <p:ph sz="half" idx="1"/>
          </p:nvPr>
        </p:nvPicPr>
        <p:blipFill>
          <a:blip r:embed="rId3" cstate="print"/>
          <a:srcRect/>
          <a:stretch>
            <a:fillRect/>
          </a:stretch>
        </p:blipFill>
        <p:spPr>
          <a:xfrm>
            <a:off x="457200" y="381000"/>
            <a:ext cx="5791200" cy="3582988"/>
          </a:xfrm>
          <a:noFill/>
        </p:spPr>
      </p:pic>
      <p:pic>
        <p:nvPicPr>
          <p:cNvPr id="12292" name="Picture 8" descr="algaebloom1980s">
            <a:hlinkClick r:id="rId4"/>
          </p:cNvPr>
          <p:cNvPicPr>
            <a:picLocks noGrp="1" noChangeAspect="1" noChangeArrowheads="1"/>
          </p:cNvPicPr>
          <p:nvPr>
            <p:ph sz="quarter" idx="2"/>
          </p:nvPr>
        </p:nvPicPr>
        <p:blipFill>
          <a:blip r:embed="rId5" cstate="print"/>
          <a:srcRect/>
          <a:stretch>
            <a:fillRect/>
          </a:stretch>
        </p:blipFill>
        <p:spPr>
          <a:xfrm>
            <a:off x="6324600" y="1239838"/>
            <a:ext cx="2743200" cy="2341562"/>
          </a:xfrm>
        </p:spPr>
      </p:pic>
      <p:pic>
        <p:nvPicPr>
          <p:cNvPr id="12293" name="Picture 11" descr="image of lake and sun"/>
          <p:cNvPicPr>
            <a:picLocks noGrp="1" noChangeAspect="1" noChangeArrowheads="1"/>
          </p:cNvPicPr>
          <p:nvPr>
            <p:ph sz="quarter" idx="3"/>
          </p:nvPr>
        </p:nvPicPr>
        <p:blipFill>
          <a:blip r:embed="rId6" cstate="print"/>
          <a:srcRect/>
          <a:stretch>
            <a:fillRect/>
          </a:stretch>
        </p:blipFill>
        <p:spPr>
          <a:xfrm>
            <a:off x="1905000" y="4576763"/>
            <a:ext cx="6353175" cy="1808162"/>
          </a:xfrm>
          <a:noFill/>
        </p:spPr>
      </p:pic>
    </p:spTree>
    <p:extLst>
      <p:ext uri="{BB962C8B-B14F-4D97-AF65-F5344CB8AC3E}">
        <p14:creationId xmlns:p14="http://schemas.microsoft.com/office/powerpoint/2010/main" val="15740921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28600"/>
            <a:ext cx="8458200" cy="1143000"/>
          </a:xfrm>
        </p:spPr>
        <p:txBody>
          <a:bodyPr/>
          <a:lstStyle/>
          <a:p>
            <a:pPr eaLnBrk="1" hangingPunct="1"/>
            <a:r>
              <a:rPr lang="en-US" smtClean="0"/>
              <a:t>Where does DO come from?</a:t>
            </a:r>
          </a:p>
        </p:txBody>
      </p:sp>
      <p:sp>
        <p:nvSpPr>
          <p:cNvPr id="14339" name="Rectangle 3"/>
          <p:cNvSpPr>
            <a:spLocks noGrp="1" noChangeArrowheads="1"/>
          </p:cNvSpPr>
          <p:nvPr>
            <p:ph type="body" idx="1"/>
          </p:nvPr>
        </p:nvSpPr>
        <p:spPr>
          <a:xfrm>
            <a:off x="381000" y="1447800"/>
            <a:ext cx="7772400" cy="4114800"/>
          </a:xfrm>
        </p:spPr>
        <p:txBody>
          <a:bodyPr/>
          <a:lstStyle/>
          <a:p>
            <a:pPr eaLnBrk="1" hangingPunct="1"/>
            <a:r>
              <a:rPr lang="en-US" smtClean="0"/>
              <a:t>Surface Aeration/Diffusion</a:t>
            </a:r>
          </a:p>
          <a:p>
            <a:pPr eaLnBrk="1" hangingPunct="1"/>
            <a:r>
              <a:rPr lang="en-US" smtClean="0"/>
              <a:t>Wind and Turbulence</a:t>
            </a:r>
          </a:p>
          <a:p>
            <a:pPr lvl="1" eaLnBrk="1" hangingPunct="1"/>
            <a:endParaRPr lang="en-US" smtClean="0"/>
          </a:p>
          <a:p>
            <a:pPr eaLnBrk="1" hangingPunct="1"/>
            <a:endParaRPr lang="en-US" smtClean="0"/>
          </a:p>
        </p:txBody>
      </p:sp>
      <p:pic>
        <p:nvPicPr>
          <p:cNvPr id="14340" name="Picture 4" descr="image_x121x-x706rq_50"/>
          <p:cNvPicPr>
            <a:picLocks noChangeAspect="1" noChangeArrowheads="1"/>
          </p:cNvPicPr>
          <p:nvPr/>
        </p:nvPicPr>
        <p:blipFill>
          <a:blip r:embed="rId3" cstate="print"/>
          <a:srcRect/>
          <a:stretch>
            <a:fillRect/>
          </a:stretch>
        </p:blipFill>
        <p:spPr bwMode="auto">
          <a:xfrm>
            <a:off x="2286000" y="2903538"/>
            <a:ext cx="5486400" cy="3954462"/>
          </a:xfrm>
          <a:prstGeom prst="rect">
            <a:avLst/>
          </a:prstGeom>
          <a:noFill/>
          <a:ln w="9525">
            <a:noFill/>
            <a:miter lim="800000"/>
            <a:headEnd/>
            <a:tailEnd/>
          </a:ln>
        </p:spPr>
      </p:pic>
      <p:sp>
        <p:nvSpPr>
          <p:cNvPr id="283653" name="Text Box 5"/>
          <p:cNvSpPr txBox="1">
            <a:spLocks noChangeArrowheads="1"/>
          </p:cNvSpPr>
          <p:nvPr/>
        </p:nvSpPr>
        <p:spPr bwMode="auto">
          <a:xfrm>
            <a:off x="6248400" y="3429000"/>
            <a:ext cx="581025" cy="519113"/>
          </a:xfrm>
          <a:prstGeom prst="rect">
            <a:avLst/>
          </a:prstGeom>
          <a:noFill/>
          <a:ln w="9525">
            <a:noFill/>
            <a:miter lim="800000"/>
            <a:headEnd/>
            <a:tailEnd/>
          </a:ln>
        </p:spPr>
        <p:txBody>
          <a:bodyPr wrap="none">
            <a:spAutoFit/>
          </a:bodyPr>
          <a:lstStyle/>
          <a:p>
            <a:r>
              <a:rPr lang="en-US" sz="2800" b="1"/>
              <a:t>O</a:t>
            </a:r>
            <a:r>
              <a:rPr lang="en-US" sz="2800" b="1" baseline="-25000"/>
              <a:t>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83653"/>
                                        </p:tgtEl>
                                        <p:attrNameLst>
                                          <p:attrName>style.visibility</p:attrName>
                                        </p:attrNameLst>
                                      </p:cBhvr>
                                      <p:to>
                                        <p:strVal val="visible"/>
                                      </p:to>
                                    </p:set>
                                  </p:childTnLst>
                                </p:cTn>
                              </p:par>
                              <p:par>
                                <p:cTn id="7" presetID="42" presetClass="path" presetSubtype="0" accel="50000" decel="50000" fill="hold" grpId="0" nodeType="withEffect">
                                  <p:stCondLst>
                                    <p:cond delay="0"/>
                                  </p:stCondLst>
                                  <p:childTnLst>
                                    <p:animMotion origin="layout" path="M 0 0  L 0 0.33295  E" pathEditMode="relative" ptsTypes="">
                                      <p:cBhvr>
                                        <p:cTn id="8" dur="500" fill="hold"/>
                                        <p:tgtEl>
                                          <p:spTgt spid="28365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653" grpId="0"/>
      <p:bldP spid="283653"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31-Oxygen-released-by-aquat"/>
          <p:cNvPicPr>
            <a:picLocks noChangeAspect="1" noChangeArrowheads="1"/>
          </p:cNvPicPr>
          <p:nvPr/>
        </p:nvPicPr>
        <p:blipFill>
          <a:blip r:embed="rId3" cstate="print"/>
          <a:srcRect/>
          <a:stretch>
            <a:fillRect/>
          </a:stretch>
        </p:blipFill>
        <p:spPr bwMode="auto">
          <a:xfrm>
            <a:off x="304800" y="1905000"/>
            <a:ext cx="3533775" cy="2730500"/>
          </a:xfrm>
          <a:prstGeom prst="rect">
            <a:avLst/>
          </a:prstGeom>
          <a:noFill/>
          <a:ln w="9525">
            <a:noFill/>
            <a:miter lim="800000"/>
            <a:headEnd/>
            <a:tailEnd/>
          </a:ln>
        </p:spPr>
      </p:pic>
      <p:sp>
        <p:nvSpPr>
          <p:cNvPr id="15363" name="Text Box 3"/>
          <p:cNvSpPr txBox="1">
            <a:spLocks noChangeArrowheads="1"/>
          </p:cNvSpPr>
          <p:nvPr/>
        </p:nvSpPr>
        <p:spPr bwMode="auto">
          <a:xfrm>
            <a:off x="1905000" y="1143000"/>
            <a:ext cx="5276850" cy="457200"/>
          </a:xfrm>
          <a:prstGeom prst="rect">
            <a:avLst/>
          </a:prstGeom>
          <a:noFill/>
          <a:ln w="9525">
            <a:noFill/>
            <a:miter lim="800000"/>
            <a:headEnd/>
            <a:tailEnd/>
          </a:ln>
        </p:spPr>
        <p:txBody>
          <a:bodyPr wrap="none">
            <a:spAutoFit/>
          </a:bodyPr>
          <a:lstStyle/>
          <a:p>
            <a:r>
              <a:rPr lang="en-US"/>
              <a:t>6CO</a:t>
            </a:r>
            <a:r>
              <a:rPr lang="en-US" baseline="-25000"/>
              <a:t>2</a:t>
            </a:r>
            <a:r>
              <a:rPr lang="en-US"/>
              <a:t> + 12H</a:t>
            </a:r>
            <a:r>
              <a:rPr lang="en-US" baseline="-25000"/>
              <a:t>2</a:t>
            </a:r>
            <a:r>
              <a:rPr lang="en-US"/>
              <a:t>O </a:t>
            </a:r>
            <a:r>
              <a:rPr lang="en-US">
                <a:sym typeface="Wingdings" pitchFamily="2" charset="2"/>
              </a:rPr>
              <a:t>C</a:t>
            </a:r>
            <a:r>
              <a:rPr lang="en-US" baseline="-25000">
                <a:sym typeface="Wingdings" pitchFamily="2" charset="2"/>
              </a:rPr>
              <a:t>6</a:t>
            </a:r>
            <a:r>
              <a:rPr lang="en-US">
                <a:sym typeface="Wingdings" pitchFamily="2" charset="2"/>
              </a:rPr>
              <a:t>H</a:t>
            </a:r>
            <a:r>
              <a:rPr lang="en-US" baseline="-25000">
                <a:sym typeface="Wingdings" pitchFamily="2" charset="2"/>
              </a:rPr>
              <a:t>12</a:t>
            </a:r>
            <a:r>
              <a:rPr lang="en-US">
                <a:sym typeface="Wingdings" pitchFamily="2" charset="2"/>
              </a:rPr>
              <a:t>O</a:t>
            </a:r>
            <a:r>
              <a:rPr lang="en-US" baseline="-25000">
                <a:sym typeface="Wingdings" pitchFamily="2" charset="2"/>
              </a:rPr>
              <a:t>6</a:t>
            </a:r>
            <a:r>
              <a:rPr lang="en-US">
                <a:sym typeface="Wingdings" pitchFamily="2" charset="2"/>
              </a:rPr>
              <a:t> + 6O</a:t>
            </a:r>
            <a:r>
              <a:rPr lang="en-US" baseline="-25000">
                <a:sym typeface="Wingdings" pitchFamily="2" charset="2"/>
              </a:rPr>
              <a:t>2</a:t>
            </a:r>
            <a:r>
              <a:rPr lang="en-US">
                <a:sym typeface="Wingdings" pitchFamily="2" charset="2"/>
              </a:rPr>
              <a:t> + 6H</a:t>
            </a:r>
            <a:r>
              <a:rPr lang="en-US" baseline="-25000">
                <a:sym typeface="Wingdings" pitchFamily="2" charset="2"/>
              </a:rPr>
              <a:t>2</a:t>
            </a:r>
            <a:r>
              <a:rPr lang="en-US">
                <a:sym typeface="Wingdings" pitchFamily="2" charset="2"/>
              </a:rPr>
              <a:t>O</a:t>
            </a:r>
            <a:endParaRPr lang="en-US"/>
          </a:p>
        </p:txBody>
      </p:sp>
      <p:sp>
        <p:nvSpPr>
          <p:cNvPr id="15364" name="Rectangle 4"/>
          <p:cNvSpPr>
            <a:spLocks noChangeArrowheads="1"/>
          </p:cNvSpPr>
          <p:nvPr/>
        </p:nvSpPr>
        <p:spPr bwMode="auto">
          <a:xfrm>
            <a:off x="533400" y="381000"/>
            <a:ext cx="8094663" cy="519113"/>
          </a:xfrm>
          <a:prstGeom prst="rect">
            <a:avLst/>
          </a:prstGeom>
          <a:noFill/>
          <a:ln w="9525">
            <a:noFill/>
            <a:miter lim="800000"/>
            <a:headEnd/>
            <a:tailEnd/>
          </a:ln>
        </p:spPr>
        <p:txBody>
          <a:bodyPr wrap="none">
            <a:spAutoFit/>
          </a:bodyPr>
          <a:lstStyle/>
          <a:p>
            <a:r>
              <a:rPr lang="en-US" sz="2800"/>
              <a:t>Biological Activities:  Photosynthesis in Euphotic Zone</a:t>
            </a:r>
          </a:p>
        </p:txBody>
      </p:sp>
      <p:pic>
        <p:nvPicPr>
          <p:cNvPr id="15365" name="Picture 5"/>
          <p:cNvPicPr>
            <a:picLocks noChangeAspect="1" noChangeArrowheads="1"/>
          </p:cNvPicPr>
          <p:nvPr/>
        </p:nvPicPr>
        <p:blipFill>
          <a:blip r:embed="rId4" cstate="print"/>
          <a:srcRect/>
          <a:stretch>
            <a:fillRect/>
          </a:stretch>
        </p:blipFill>
        <p:spPr bwMode="auto">
          <a:xfrm>
            <a:off x="3962400" y="1828800"/>
            <a:ext cx="5024438" cy="3767138"/>
          </a:xfrm>
          <a:prstGeom prst="rect">
            <a:avLst/>
          </a:prstGeom>
          <a:noFill/>
          <a:ln w="9525">
            <a:noFill/>
            <a:miter lim="800000"/>
            <a:headEnd/>
            <a:tailEnd/>
          </a:ln>
        </p:spPr>
      </p:pic>
      <p:sp>
        <p:nvSpPr>
          <p:cNvPr id="15366" name="Oval 6"/>
          <p:cNvSpPr>
            <a:spLocks noChangeArrowheads="1"/>
          </p:cNvSpPr>
          <p:nvPr/>
        </p:nvSpPr>
        <p:spPr bwMode="auto">
          <a:xfrm>
            <a:off x="5791200" y="2895600"/>
            <a:ext cx="609600" cy="304800"/>
          </a:xfrm>
          <a:prstGeom prst="ellipse">
            <a:avLst/>
          </a:prstGeom>
          <a:noFill/>
          <a:ln w="9525">
            <a:solidFill>
              <a:srgbClr val="FA4E19"/>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685800" y="1447800"/>
            <a:ext cx="6872288" cy="4051300"/>
            <a:chOff x="326" y="2208"/>
            <a:chExt cx="4089" cy="1900"/>
          </a:xfrm>
        </p:grpSpPr>
        <p:sp>
          <p:nvSpPr>
            <p:cNvPr id="49155" name="Line 3"/>
            <p:cNvSpPr>
              <a:spLocks noChangeShapeType="1"/>
            </p:cNvSpPr>
            <p:nvPr/>
          </p:nvSpPr>
          <p:spPr bwMode="auto">
            <a:xfrm>
              <a:off x="1104" y="2208"/>
              <a:ext cx="0" cy="1584"/>
            </a:xfrm>
            <a:prstGeom prst="line">
              <a:avLst/>
            </a:prstGeom>
            <a:noFill/>
            <a:ln w="9525">
              <a:solidFill>
                <a:schemeClr val="tx1"/>
              </a:solidFill>
              <a:round/>
              <a:headEnd/>
              <a:tailEnd/>
            </a:ln>
            <a:effectLst/>
          </p:spPr>
          <p:txBody>
            <a:bodyPr/>
            <a:lstStyle/>
            <a:p>
              <a:endParaRPr lang="en-US"/>
            </a:p>
          </p:txBody>
        </p:sp>
        <p:sp>
          <p:nvSpPr>
            <p:cNvPr id="49156" name="Line 4"/>
            <p:cNvSpPr>
              <a:spLocks noChangeShapeType="1"/>
            </p:cNvSpPr>
            <p:nvPr/>
          </p:nvSpPr>
          <p:spPr bwMode="auto">
            <a:xfrm>
              <a:off x="1104" y="3792"/>
              <a:ext cx="3024" cy="0"/>
            </a:xfrm>
            <a:prstGeom prst="line">
              <a:avLst/>
            </a:prstGeom>
            <a:noFill/>
            <a:ln w="9525">
              <a:solidFill>
                <a:schemeClr val="tx1"/>
              </a:solidFill>
              <a:round/>
              <a:headEnd/>
              <a:tailEnd/>
            </a:ln>
            <a:effectLst/>
          </p:spPr>
          <p:txBody>
            <a:bodyPr/>
            <a:lstStyle/>
            <a:p>
              <a:endParaRPr lang="en-US"/>
            </a:p>
          </p:txBody>
        </p:sp>
        <p:sp>
          <p:nvSpPr>
            <p:cNvPr id="49157" name="Line 5"/>
            <p:cNvSpPr>
              <a:spLocks noChangeShapeType="1"/>
            </p:cNvSpPr>
            <p:nvPr/>
          </p:nvSpPr>
          <p:spPr bwMode="auto">
            <a:xfrm>
              <a:off x="1104" y="3792"/>
              <a:ext cx="0" cy="48"/>
            </a:xfrm>
            <a:prstGeom prst="line">
              <a:avLst/>
            </a:prstGeom>
            <a:noFill/>
            <a:ln w="9525">
              <a:solidFill>
                <a:schemeClr val="tx1"/>
              </a:solidFill>
              <a:round/>
              <a:headEnd/>
              <a:tailEnd/>
            </a:ln>
            <a:effectLst/>
          </p:spPr>
          <p:txBody>
            <a:bodyPr/>
            <a:lstStyle/>
            <a:p>
              <a:endParaRPr lang="en-US"/>
            </a:p>
          </p:txBody>
        </p:sp>
        <p:sp>
          <p:nvSpPr>
            <p:cNvPr id="49158" name="Line 6"/>
            <p:cNvSpPr>
              <a:spLocks noChangeShapeType="1"/>
            </p:cNvSpPr>
            <p:nvPr/>
          </p:nvSpPr>
          <p:spPr bwMode="auto">
            <a:xfrm>
              <a:off x="2688" y="3792"/>
              <a:ext cx="0" cy="96"/>
            </a:xfrm>
            <a:prstGeom prst="line">
              <a:avLst/>
            </a:prstGeom>
            <a:noFill/>
            <a:ln w="9525">
              <a:solidFill>
                <a:schemeClr val="tx1"/>
              </a:solidFill>
              <a:round/>
              <a:headEnd/>
              <a:tailEnd/>
            </a:ln>
            <a:effectLst/>
          </p:spPr>
          <p:txBody>
            <a:bodyPr/>
            <a:lstStyle/>
            <a:p>
              <a:endParaRPr lang="en-US"/>
            </a:p>
          </p:txBody>
        </p:sp>
        <p:sp>
          <p:nvSpPr>
            <p:cNvPr id="49159" name="Line 7"/>
            <p:cNvSpPr>
              <a:spLocks noChangeShapeType="1"/>
            </p:cNvSpPr>
            <p:nvPr/>
          </p:nvSpPr>
          <p:spPr bwMode="auto">
            <a:xfrm>
              <a:off x="4128" y="3792"/>
              <a:ext cx="0" cy="48"/>
            </a:xfrm>
            <a:prstGeom prst="line">
              <a:avLst/>
            </a:prstGeom>
            <a:noFill/>
            <a:ln w="9525">
              <a:solidFill>
                <a:schemeClr val="tx1"/>
              </a:solidFill>
              <a:round/>
              <a:headEnd/>
              <a:tailEnd/>
            </a:ln>
            <a:effectLst/>
          </p:spPr>
          <p:txBody>
            <a:bodyPr/>
            <a:lstStyle/>
            <a:p>
              <a:endParaRPr lang="en-US"/>
            </a:p>
          </p:txBody>
        </p:sp>
        <p:sp>
          <p:nvSpPr>
            <p:cNvPr id="49160" name="Text Box 8"/>
            <p:cNvSpPr txBox="1">
              <a:spLocks noChangeArrowheads="1"/>
            </p:cNvSpPr>
            <p:nvPr/>
          </p:nvSpPr>
          <p:spPr bwMode="auto">
            <a:xfrm>
              <a:off x="854" y="3863"/>
              <a:ext cx="623" cy="172"/>
            </a:xfrm>
            <a:prstGeom prst="rect">
              <a:avLst/>
            </a:prstGeom>
            <a:noFill/>
            <a:ln w="9525">
              <a:noFill/>
              <a:miter lim="800000"/>
              <a:headEnd/>
              <a:tailEnd/>
            </a:ln>
            <a:effectLst/>
          </p:spPr>
          <p:txBody>
            <a:bodyPr wrap="none">
              <a:spAutoFit/>
            </a:bodyPr>
            <a:lstStyle/>
            <a:p>
              <a:r>
                <a:rPr lang="en-US"/>
                <a:t>Midnight</a:t>
              </a:r>
            </a:p>
          </p:txBody>
        </p:sp>
        <p:sp>
          <p:nvSpPr>
            <p:cNvPr id="49161" name="Text Box 9"/>
            <p:cNvSpPr txBox="1">
              <a:spLocks noChangeArrowheads="1"/>
            </p:cNvSpPr>
            <p:nvPr/>
          </p:nvSpPr>
          <p:spPr bwMode="auto">
            <a:xfrm>
              <a:off x="3792" y="3936"/>
              <a:ext cx="623" cy="172"/>
            </a:xfrm>
            <a:prstGeom prst="rect">
              <a:avLst/>
            </a:prstGeom>
            <a:noFill/>
            <a:ln w="9525">
              <a:noFill/>
              <a:miter lim="800000"/>
              <a:headEnd/>
              <a:tailEnd/>
            </a:ln>
            <a:effectLst/>
          </p:spPr>
          <p:txBody>
            <a:bodyPr wrap="none">
              <a:spAutoFit/>
            </a:bodyPr>
            <a:lstStyle/>
            <a:p>
              <a:r>
                <a:rPr lang="en-US"/>
                <a:t>Midnight</a:t>
              </a:r>
            </a:p>
          </p:txBody>
        </p:sp>
        <p:sp>
          <p:nvSpPr>
            <p:cNvPr id="49162" name="Text Box 10"/>
            <p:cNvSpPr txBox="1">
              <a:spLocks noChangeArrowheads="1"/>
            </p:cNvSpPr>
            <p:nvPr/>
          </p:nvSpPr>
          <p:spPr bwMode="auto">
            <a:xfrm>
              <a:off x="2438" y="3863"/>
              <a:ext cx="435" cy="172"/>
            </a:xfrm>
            <a:prstGeom prst="rect">
              <a:avLst/>
            </a:prstGeom>
            <a:noFill/>
            <a:ln w="9525">
              <a:noFill/>
              <a:miter lim="800000"/>
              <a:headEnd/>
              <a:tailEnd/>
            </a:ln>
            <a:effectLst/>
          </p:spPr>
          <p:txBody>
            <a:bodyPr wrap="none">
              <a:spAutoFit/>
            </a:bodyPr>
            <a:lstStyle/>
            <a:p>
              <a:r>
                <a:rPr lang="en-US"/>
                <a:t>Noon</a:t>
              </a:r>
            </a:p>
          </p:txBody>
        </p:sp>
        <p:sp>
          <p:nvSpPr>
            <p:cNvPr id="49163" name="Text Box 11"/>
            <p:cNvSpPr txBox="1">
              <a:spLocks noChangeArrowheads="1"/>
            </p:cNvSpPr>
            <p:nvPr/>
          </p:nvSpPr>
          <p:spPr bwMode="auto">
            <a:xfrm>
              <a:off x="326" y="2807"/>
              <a:ext cx="634" cy="301"/>
            </a:xfrm>
            <a:prstGeom prst="rect">
              <a:avLst/>
            </a:prstGeom>
            <a:noFill/>
            <a:ln w="9525">
              <a:noFill/>
              <a:miter lim="800000"/>
              <a:headEnd/>
              <a:tailEnd/>
            </a:ln>
            <a:effectLst/>
          </p:spPr>
          <p:txBody>
            <a:bodyPr>
              <a:spAutoFit/>
            </a:bodyPr>
            <a:lstStyle/>
            <a:p>
              <a:r>
                <a:rPr lang="en-US"/>
                <a:t>Oxygen Conc.</a:t>
              </a:r>
            </a:p>
          </p:txBody>
        </p:sp>
      </p:grpSp>
      <p:sp>
        <p:nvSpPr>
          <p:cNvPr id="49166" name="Rectangle 14"/>
          <p:cNvSpPr>
            <a:spLocks noGrp="1" noChangeArrowheads="1"/>
          </p:cNvSpPr>
          <p:nvPr>
            <p:ph type="title"/>
          </p:nvPr>
        </p:nvSpPr>
        <p:spPr/>
        <p:txBody>
          <a:bodyPr>
            <a:normAutofit fontScale="90000"/>
          </a:bodyPr>
          <a:lstStyle/>
          <a:p>
            <a:r>
              <a:rPr lang="en-US" dirty="0"/>
              <a:t>Algae in a </a:t>
            </a:r>
            <a:r>
              <a:rPr lang="en-US" dirty="0" smtClean="0"/>
              <a:t>Lake/Reservoir – oligotrophic and eutrophic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914400" y="2127250"/>
            <a:ext cx="6872288" cy="4051300"/>
            <a:chOff x="326" y="2208"/>
            <a:chExt cx="4089" cy="1900"/>
          </a:xfrm>
        </p:grpSpPr>
        <p:sp>
          <p:nvSpPr>
            <p:cNvPr id="49155" name="Line 3"/>
            <p:cNvSpPr>
              <a:spLocks noChangeShapeType="1"/>
            </p:cNvSpPr>
            <p:nvPr/>
          </p:nvSpPr>
          <p:spPr bwMode="auto">
            <a:xfrm>
              <a:off x="1104" y="2208"/>
              <a:ext cx="0" cy="1584"/>
            </a:xfrm>
            <a:prstGeom prst="line">
              <a:avLst/>
            </a:prstGeom>
            <a:noFill/>
            <a:ln w="9525">
              <a:solidFill>
                <a:schemeClr val="tx1"/>
              </a:solidFill>
              <a:round/>
              <a:headEnd/>
              <a:tailEnd/>
            </a:ln>
            <a:effectLst/>
          </p:spPr>
          <p:txBody>
            <a:bodyPr/>
            <a:lstStyle/>
            <a:p>
              <a:endParaRPr lang="en-US"/>
            </a:p>
          </p:txBody>
        </p:sp>
        <p:sp>
          <p:nvSpPr>
            <p:cNvPr id="49156" name="Line 4"/>
            <p:cNvSpPr>
              <a:spLocks noChangeShapeType="1"/>
            </p:cNvSpPr>
            <p:nvPr/>
          </p:nvSpPr>
          <p:spPr bwMode="auto">
            <a:xfrm>
              <a:off x="1104" y="3792"/>
              <a:ext cx="3024" cy="0"/>
            </a:xfrm>
            <a:prstGeom prst="line">
              <a:avLst/>
            </a:prstGeom>
            <a:noFill/>
            <a:ln w="9525">
              <a:solidFill>
                <a:schemeClr val="tx1"/>
              </a:solidFill>
              <a:round/>
              <a:headEnd/>
              <a:tailEnd/>
            </a:ln>
            <a:effectLst/>
          </p:spPr>
          <p:txBody>
            <a:bodyPr/>
            <a:lstStyle/>
            <a:p>
              <a:endParaRPr lang="en-US"/>
            </a:p>
          </p:txBody>
        </p:sp>
        <p:sp>
          <p:nvSpPr>
            <p:cNvPr id="49157" name="Line 5"/>
            <p:cNvSpPr>
              <a:spLocks noChangeShapeType="1"/>
            </p:cNvSpPr>
            <p:nvPr/>
          </p:nvSpPr>
          <p:spPr bwMode="auto">
            <a:xfrm>
              <a:off x="1104" y="3792"/>
              <a:ext cx="0" cy="48"/>
            </a:xfrm>
            <a:prstGeom prst="line">
              <a:avLst/>
            </a:prstGeom>
            <a:noFill/>
            <a:ln w="9525">
              <a:solidFill>
                <a:schemeClr val="tx1"/>
              </a:solidFill>
              <a:round/>
              <a:headEnd/>
              <a:tailEnd/>
            </a:ln>
            <a:effectLst/>
          </p:spPr>
          <p:txBody>
            <a:bodyPr/>
            <a:lstStyle/>
            <a:p>
              <a:endParaRPr lang="en-US"/>
            </a:p>
          </p:txBody>
        </p:sp>
        <p:sp>
          <p:nvSpPr>
            <p:cNvPr id="49158" name="Line 6"/>
            <p:cNvSpPr>
              <a:spLocks noChangeShapeType="1"/>
            </p:cNvSpPr>
            <p:nvPr/>
          </p:nvSpPr>
          <p:spPr bwMode="auto">
            <a:xfrm>
              <a:off x="2688" y="3792"/>
              <a:ext cx="0" cy="96"/>
            </a:xfrm>
            <a:prstGeom prst="line">
              <a:avLst/>
            </a:prstGeom>
            <a:noFill/>
            <a:ln w="9525">
              <a:solidFill>
                <a:schemeClr val="tx1"/>
              </a:solidFill>
              <a:round/>
              <a:headEnd/>
              <a:tailEnd/>
            </a:ln>
            <a:effectLst/>
          </p:spPr>
          <p:txBody>
            <a:bodyPr/>
            <a:lstStyle/>
            <a:p>
              <a:endParaRPr lang="en-US"/>
            </a:p>
          </p:txBody>
        </p:sp>
        <p:sp>
          <p:nvSpPr>
            <p:cNvPr id="49159" name="Line 7"/>
            <p:cNvSpPr>
              <a:spLocks noChangeShapeType="1"/>
            </p:cNvSpPr>
            <p:nvPr/>
          </p:nvSpPr>
          <p:spPr bwMode="auto">
            <a:xfrm>
              <a:off x="4128" y="3792"/>
              <a:ext cx="0" cy="48"/>
            </a:xfrm>
            <a:prstGeom prst="line">
              <a:avLst/>
            </a:prstGeom>
            <a:noFill/>
            <a:ln w="9525">
              <a:solidFill>
                <a:schemeClr val="tx1"/>
              </a:solidFill>
              <a:round/>
              <a:headEnd/>
              <a:tailEnd/>
            </a:ln>
            <a:effectLst/>
          </p:spPr>
          <p:txBody>
            <a:bodyPr/>
            <a:lstStyle/>
            <a:p>
              <a:endParaRPr lang="en-US"/>
            </a:p>
          </p:txBody>
        </p:sp>
        <p:sp>
          <p:nvSpPr>
            <p:cNvPr id="49160" name="Text Box 8"/>
            <p:cNvSpPr txBox="1">
              <a:spLocks noChangeArrowheads="1"/>
            </p:cNvSpPr>
            <p:nvPr/>
          </p:nvSpPr>
          <p:spPr bwMode="auto">
            <a:xfrm>
              <a:off x="854" y="3863"/>
              <a:ext cx="623" cy="172"/>
            </a:xfrm>
            <a:prstGeom prst="rect">
              <a:avLst/>
            </a:prstGeom>
            <a:noFill/>
            <a:ln w="9525">
              <a:noFill/>
              <a:miter lim="800000"/>
              <a:headEnd/>
              <a:tailEnd/>
            </a:ln>
            <a:effectLst/>
          </p:spPr>
          <p:txBody>
            <a:bodyPr wrap="none">
              <a:spAutoFit/>
            </a:bodyPr>
            <a:lstStyle/>
            <a:p>
              <a:r>
                <a:rPr lang="en-US"/>
                <a:t>Midnight</a:t>
              </a:r>
            </a:p>
          </p:txBody>
        </p:sp>
        <p:sp>
          <p:nvSpPr>
            <p:cNvPr id="49161" name="Text Box 9"/>
            <p:cNvSpPr txBox="1">
              <a:spLocks noChangeArrowheads="1"/>
            </p:cNvSpPr>
            <p:nvPr/>
          </p:nvSpPr>
          <p:spPr bwMode="auto">
            <a:xfrm>
              <a:off x="3792" y="3936"/>
              <a:ext cx="623" cy="172"/>
            </a:xfrm>
            <a:prstGeom prst="rect">
              <a:avLst/>
            </a:prstGeom>
            <a:noFill/>
            <a:ln w="9525">
              <a:noFill/>
              <a:miter lim="800000"/>
              <a:headEnd/>
              <a:tailEnd/>
            </a:ln>
            <a:effectLst/>
          </p:spPr>
          <p:txBody>
            <a:bodyPr wrap="none">
              <a:spAutoFit/>
            </a:bodyPr>
            <a:lstStyle/>
            <a:p>
              <a:r>
                <a:rPr lang="en-US"/>
                <a:t>Midnight</a:t>
              </a:r>
            </a:p>
          </p:txBody>
        </p:sp>
        <p:sp>
          <p:nvSpPr>
            <p:cNvPr id="49162" name="Text Box 10"/>
            <p:cNvSpPr txBox="1">
              <a:spLocks noChangeArrowheads="1"/>
            </p:cNvSpPr>
            <p:nvPr/>
          </p:nvSpPr>
          <p:spPr bwMode="auto">
            <a:xfrm>
              <a:off x="2438" y="3863"/>
              <a:ext cx="435" cy="172"/>
            </a:xfrm>
            <a:prstGeom prst="rect">
              <a:avLst/>
            </a:prstGeom>
            <a:noFill/>
            <a:ln w="9525">
              <a:noFill/>
              <a:miter lim="800000"/>
              <a:headEnd/>
              <a:tailEnd/>
            </a:ln>
            <a:effectLst/>
          </p:spPr>
          <p:txBody>
            <a:bodyPr wrap="none">
              <a:spAutoFit/>
            </a:bodyPr>
            <a:lstStyle/>
            <a:p>
              <a:r>
                <a:rPr lang="en-US"/>
                <a:t>Noon</a:t>
              </a:r>
            </a:p>
          </p:txBody>
        </p:sp>
        <p:sp>
          <p:nvSpPr>
            <p:cNvPr id="49163" name="Text Box 11"/>
            <p:cNvSpPr txBox="1">
              <a:spLocks noChangeArrowheads="1"/>
            </p:cNvSpPr>
            <p:nvPr/>
          </p:nvSpPr>
          <p:spPr bwMode="auto">
            <a:xfrm>
              <a:off x="326" y="2807"/>
              <a:ext cx="634" cy="301"/>
            </a:xfrm>
            <a:prstGeom prst="rect">
              <a:avLst/>
            </a:prstGeom>
            <a:noFill/>
            <a:ln w="9525">
              <a:noFill/>
              <a:miter lim="800000"/>
              <a:headEnd/>
              <a:tailEnd/>
            </a:ln>
            <a:effectLst/>
          </p:spPr>
          <p:txBody>
            <a:bodyPr>
              <a:spAutoFit/>
            </a:bodyPr>
            <a:lstStyle/>
            <a:p>
              <a:r>
                <a:rPr lang="en-US"/>
                <a:t>Oxygen Conc.</a:t>
              </a:r>
            </a:p>
          </p:txBody>
        </p:sp>
      </p:grpSp>
      <p:sp>
        <p:nvSpPr>
          <p:cNvPr id="49166" name="Rectangle 14"/>
          <p:cNvSpPr>
            <a:spLocks noGrp="1" noChangeArrowheads="1"/>
          </p:cNvSpPr>
          <p:nvPr>
            <p:ph type="title"/>
          </p:nvPr>
        </p:nvSpPr>
        <p:spPr/>
        <p:txBody>
          <a:bodyPr>
            <a:normAutofit fontScale="90000"/>
          </a:bodyPr>
          <a:lstStyle/>
          <a:p>
            <a:r>
              <a:rPr lang="en-US" dirty="0"/>
              <a:t>Algae in a </a:t>
            </a:r>
            <a:r>
              <a:rPr lang="en-US" dirty="0" smtClean="0"/>
              <a:t>Lake/Reservoir – oligotrophic and eutrophic </a:t>
            </a:r>
            <a:endParaRPr lang="en-US" dirty="0"/>
          </a:p>
        </p:txBody>
      </p:sp>
      <p:sp>
        <p:nvSpPr>
          <p:cNvPr id="17" name="Freeform 16"/>
          <p:cNvSpPr/>
          <p:nvPr/>
        </p:nvSpPr>
        <p:spPr>
          <a:xfrm>
            <a:off x="2238233" y="4007893"/>
            <a:ext cx="5227092" cy="259307"/>
          </a:xfrm>
          <a:custGeom>
            <a:avLst/>
            <a:gdLst>
              <a:gd name="connsiteX0" fmla="*/ 0 w 5227092"/>
              <a:gd name="connsiteY0" fmla="*/ 204716 h 259307"/>
              <a:gd name="connsiteX1" fmla="*/ 1241946 w 5227092"/>
              <a:gd name="connsiteY1" fmla="*/ 191068 h 259307"/>
              <a:gd name="connsiteX2" fmla="*/ 1282889 w 5227092"/>
              <a:gd name="connsiteY2" fmla="*/ 177421 h 259307"/>
              <a:gd name="connsiteX3" fmla="*/ 1364776 w 5227092"/>
              <a:gd name="connsiteY3" fmla="*/ 163773 h 259307"/>
              <a:gd name="connsiteX4" fmla="*/ 1419367 w 5227092"/>
              <a:gd name="connsiteY4" fmla="*/ 136477 h 259307"/>
              <a:gd name="connsiteX5" fmla="*/ 1487606 w 5227092"/>
              <a:gd name="connsiteY5" fmla="*/ 122829 h 259307"/>
              <a:gd name="connsiteX6" fmla="*/ 1542197 w 5227092"/>
              <a:gd name="connsiteY6" fmla="*/ 109182 h 259307"/>
              <a:gd name="connsiteX7" fmla="*/ 1583140 w 5227092"/>
              <a:gd name="connsiteY7" fmla="*/ 81886 h 259307"/>
              <a:gd name="connsiteX8" fmla="*/ 1719618 w 5227092"/>
              <a:gd name="connsiteY8" fmla="*/ 54591 h 259307"/>
              <a:gd name="connsiteX9" fmla="*/ 1760561 w 5227092"/>
              <a:gd name="connsiteY9" fmla="*/ 27295 h 259307"/>
              <a:gd name="connsiteX10" fmla="*/ 1815152 w 5227092"/>
              <a:gd name="connsiteY10" fmla="*/ 13647 h 259307"/>
              <a:gd name="connsiteX11" fmla="*/ 1856095 w 5227092"/>
              <a:gd name="connsiteY11" fmla="*/ 0 h 259307"/>
              <a:gd name="connsiteX12" fmla="*/ 2552131 w 5227092"/>
              <a:gd name="connsiteY12" fmla="*/ 40943 h 259307"/>
              <a:gd name="connsiteX13" fmla="*/ 2647666 w 5227092"/>
              <a:gd name="connsiteY13" fmla="*/ 54591 h 259307"/>
              <a:gd name="connsiteX14" fmla="*/ 2743200 w 5227092"/>
              <a:gd name="connsiteY14" fmla="*/ 81886 h 259307"/>
              <a:gd name="connsiteX15" fmla="*/ 3398292 w 5227092"/>
              <a:gd name="connsiteY15" fmla="*/ 109182 h 259307"/>
              <a:gd name="connsiteX16" fmla="*/ 3466531 w 5227092"/>
              <a:gd name="connsiteY16" fmla="*/ 136477 h 259307"/>
              <a:gd name="connsiteX17" fmla="*/ 3521122 w 5227092"/>
              <a:gd name="connsiteY17" fmla="*/ 177421 h 259307"/>
              <a:gd name="connsiteX18" fmla="*/ 3589361 w 5227092"/>
              <a:gd name="connsiteY18" fmla="*/ 191068 h 259307"/>
              <a:gd name="connsiteX19" fmla="*/ 3684895 w 5227092"/>
              <a:gd name="connsiteY19" fmla="*/ 218364 h 259307"/>
              <a:gd name="connsiteX20" fmla="*/ 3739486 w 5227092"/>
              <a:gd name="connsiteY20" fmla="*/ 232012 h 259307"/>
              <a:gd name="connsiteX21" fmla="*/ 3794077 w 5227092"/>
              <a:gd name="connsiteY21" fmla="*/ 259307 h 259307"/>
              <a:gd name="connsiteX22" fmla="*/ 4067033 w 5227092"/>
              <a:gd name="connsiteY22" fmla="*/ 245659 h 259307"/>
              <a:gd name="connsiteX23" fmla="*/ 4585648 w 5227092"/>
              <a:gd name="connsiteY23" fmla="*/ 218364 h 259307"/>
              <a:gd name="connsiteX24" fmla="*/ 4858603 w 5227092"/>
              <a:gd name="connsiteY24" fmla="*/ 232012 h 259307"/>
              <a:gd name="connsiteX25" fmla="*/ 4926842 w 5227092"/>
              <a:gd name="connsiteY25" fmla="*/ 218364 h 259307"/>
              <a:gd name="connsiteX26" fmla="*/ 5227092 w 5227092"/>
              <a:gd name="connsiteY26" fmla="*/ 218364 h 259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227092" h="259307">
                <a:moveTo>
                  <a:pt x="0" y="204716"/>
                </a:moveTo>
                <a:lnTo>
                  <a:pt x="1241946" y="191068"/>
                </a:lnTo>
                <a:cubicBezTo>
                  <a:pt x="1256329" y="190762"/>
                  <a:pt x="1268846" y="180542"/>
                  <a:pt x="1282889" y="177421"/>
                </a:cubicBezTo>
                <a:cubicBezTo>
                  <a:pt x="1309902" y="171418"/>
                  <a:pt x="1337480" y="168322"/>
                  <a:pt x="1364776" y="163773"/>
                </a:cubicBezTo>
                <a:cubicBezTo>
                  <a:pt x="1382973" y="154674"/>
                  <a:pt x="1400066" y="142911"/>
                  <a:pt x="1419367" y="136477"/>
                </a:cubicBezTo>
                <a:cubicBezTo>
                  <a:pt x="1441373" y="129141"/>
                  <a:pt x="1464962" y="127861"/>
                  <a:pt x="1487606" y="122829"/>
                </a:cubicBezTo>
                <a:cubicBezTo>
                  <a:pt x="1505916" y="118760"/>
                  <a:pt x="1524000" y="113731"/>
                  <a:pt x="1542197" y="109182"/>
                </a:cubicBezTo>
                <a:cubicBezTo>
                  <a:pt x="1555845" y="100083"/>
                  <a:pt x="1567463" y="86710"/>
                  <a:pt x="1583140" y="81886"/>
                </a:cubicBezTo>
                <a:cubicBezTo>
                  <a:pt x="1627482" y="68242"/>
                  <a:pt x="1719618" y="54591"/>
                  <a:pt x="1719618" y="54591"/>
                </a:cubicBezTo>
                <a:cubicBezTo>
                  <a:pt x="1733266" y="45492"/>
                  <a:pt x="1745485" y="33756"/>
                  <a:pt x="1760561" y="27295"/>
                </a:cubicBezTo>
                <a:cubicBezTo>
                  <a:pt x="1777801" y="19906"/>
                  <a:pt x="1797117" y="18800"/>
                  <a:pt x="1815152" y="13647"/>
                </a:cubicBezTo>
                <a:cubicBezTo>
                  <a:pt x="1828984" y="9695"/>
                  <a:pt x="1842447" y="4549"/>
                  <a:pt x="1856095" y="0"/>
                </a:cubicBezTo>
                <a:cubicBezTo>
                  <a:pt x="2213856" y="51108"/>
                  <a:pt x="1982851" y="25557"/>
                  <a:pt x="2552131" y="40943"/>
                </a:cubicBezTo>
                <a:cubicBezTo>
                  <a:pt x="2583976" y="45492"/>
                  <a:pt x="2616212" y="47851"/>
                  <a:pt x="2647666" y="54591"/>
                </a:cubicBezTo>
                <a:cubicBezTo>
                  <a:pt x="2680050" y="61530"/>
                  <a:pt x="2710168" y="79484"/>
                  <a:pt x="2743200" y="81886"/>
                </a:cubicBezTo>
                <a:cubicBezTo>
                  <a:pt x="2961178" y="97739"/>
                  <a:pt x="3179928" y="100083"/>
                  <a:pt x="3398292" y="109182"/>
                </a:cubicBezTo>
                <a:cubicBezTo>
                  <a:pt x="3421038" y="118280"/>
                  <a:pt x="3445115" y="124579"/>
                  <a:pt x="3466531" y="136477"/>
                </a:cubicBezTo>
                <a:cubicBezTo>
                  <a:pt x="3486415" y="147524"/>
                  <a:pt x="3500336" y="168183"/>
                  <a:pt x="3521122" y="177421"/>
                </a:cubicBezTo>
                <a:cubicBezTo>
                  <a:pt x="3542319" y="186842"/>
                  <a:pt x="3566717" y="186036"/>
                  <a:pt x="3589361" y="191068"/>
                </a:cubicBezTo>
                <a:cubicBezTo>
                  <a:pt x="3685346" y="212397"/>
                  <a:pt x="3605114" y="195569"/>
                  <a:pt x="3684895" y="218364"/>
                </a:cubicBezTo>
                <a:cubicBezTo>
                  <a:pt x="3702930" y="223517"/>
                  <a:pt x="3721923" y="225426"/>
                  <a:pt x="3739486" y="232012"/>
                </a:cubicBezTo>
                <a:cubicBezTo>
                  <a:pt x="3758535" y="239155"/>
                  <a:pt x="3775880" y="250209"/>
                  <a:pt x="3794077" y="259307"/>
                </a:cubicBezTo>
                <a:lnTo>
                  <a:pt x="4067033" y="245659"/>
                </a:lnTo>
                <a:cubicBezTo>
                  <a:pt x="4543364" y="226217"/>
                  <a:pt x="4319331" y="247955"/>
                  <a:pt x="4585648" y="218364"/>
                </a:cubicBezTo>
                <a:cubicBezTo>
                  <a:pt x="4676633" y="222913"/>
                  <a:pt x="4767504" y="232012"/>
                  <a:pt x="4858603" y="232012"/>
                </a:cubicBezTo>
                <a:cubicBezTo>
                  <a:pt x="4881800" y="232012"/>
                  <a:pt x="4903661" y="219223"/>
                  <a:pt x="4926842" y="218364"/>
                </a:cubicBezTo>
                <a:cubicBezTo>
                  <a:pt x="5026857" y="214660"/>
                  <a:pt x="5127009" y="218364"/>
                  <a:pt x="5227092" y="218364"/>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Freeform 4"/>
          <p:cNvSpPr/>
          <p:nvPr/>
        </p:nvSpPr>
        <p:spPr>
          <a:xfrm>
            <a:off x="2236763" y="3150396"/>
            <a:ext cx="5253917" cy="1785121"/>
          </a:xfrm>
          <a:custGeom>
            <a:avLst/>
            <a:gdLst>
              <a:gd name="connsiteX0" fmla="*/ 0 w 5253917"/>
              <a:gd name="connsiteY0" fmla="*/ 1618552 h 1785121"/>
              <a:gd name="connsiteX1" fmla="*/ 1266092 w 5253917"/>
              <a:gd name="connsiteY1" fmla="*/ 1632619 h 1785121"/>
              <a:gd name="connsiteX2" fmla="*/ 3784209 w 5253917"/>
              <a:gd name="connsiteY2" fmla="*/ 767 h 1785121"/>
              <a:gd name="connsiteX3" fmla="*/ 5120640 w 5253917"/>
              <a:gd name="connsiteY3" fmla="*/ 1421604 h 1785121"/>
              <a:gd name="connsiteX4" fmla="*/ 5134708 w 5253917"/>
              <a:gd name="connsiteY4" fmla="*/ 1632619 h 1785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3917" h="1785121">
                <a:moveTo>
                  <a:pt x="0" y="1618552"/>
                </a:moveTo>
                <a:cubicBezTo>
                  <a:pt x="317695" y="1760401"/>
                  <a:pt x="635391" y="1902250"/>
                  <a:pt x="1266092" y="1632619"/>
                </a:cubicBezTo>
                <a:cubicBezTo>
                  <a:pt x="1896793" y="1362988"/>
                  <a:pt x="3141784" y="35936"/>
                  <a:pt x="3784209" y="767"/>
                </a:cubicBezTo>
                <a:cubicBezTo>
                  <a:pt x="4426634" y="-34402"/>
                  <a:pt x="4895557" y="1149629"/>
                  <a:pt x="5120640" y="1421604"/>
                </a:cubicBezTo>
                <a:cubicBezTo>
                  <a:pt x="5345723" y="1693579"/>
                  <a:pt x="5240215" y="1663099"/>
                  <a:pt x="5134708" y="16326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131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Line 3"/>
          <p:cNvSpPr>
            <a:spLocks noChangeShapeType="1"/>
          </p:cNvSpPr>
          <p:nvPr/>
        </p:nvSpPr>
        <p:spPr bwMode="auto">
          <a:xfrm>
            <a:off x="2209799" y="1371600"/>
            <a:ext cx="0" cy="4267200"/>
          </a:xfrm>
          <a:prstGeom prst="line">
            <a:avLst/>
          </a:prstGeom>
          <a:noFill/>
          <a:ln w="9525">
            <a:solidFill>
              <a:schemeClr val="tx1"/>
            </a:solidFill>
            <a:round/>
            <a:headEnd/>
            <a:tailEnd/>
          </a:ln>
          <a:effectLst/>
        </p:spPr>
        <p:txBody>
          <a:bodyPr/>
          <a:lstStyle/>
          <a:p>
            <a:endParaRPr lang="en-US"/>
          </a:p>
        </p:txBody>
      </p:sp>
      <p:sp>
        <p:nvSpPr>
          <p:cNvPr id="49156" name="Line 4"/>
          <p:cNvSpPr>
            <a:spLocks noChangeShapeType="1"/>
          </p:cNvSpPr>
          <p:nvPr/>
        </p:nvSpPr>
        <p:spPr bwMode="auto">
          <a:xfrm>
            <a:off x="2209800" y="1371600"/>
            <a:ext cx="4419600" cy="0"/>
          </a:xfrm>
          <a:prstGeom prst="line">
            <a:avLst/>
          </a:prstGeom>
          <a:noFill/>
          <a:ln w="9525">
            <a:solidFill>
              <a:schemeClr val="tx1"/>
            </a:solidFill>
            <a:round/>
            <a:headEnd/>
            <a:tailEnd/>
          </a:ln>
          <a:effectLst/>
        </p:spPr>
        <p:txBody>
          <a:bodyPr/>
          <a:lstStyle/>
          <a:p>
            <a:endParaRPr lang="en-US"/>
          </a:p>
        </p:txBody>
      </p:sp>
      <p:sp>
        <p:nvSpPr>
          <p:cNvPr id="49163" name="Text Box 11"/>
          <p:cNvSpPr txBox="1">
            <a:spLocks noChangeArrowheads="1"/>
          </p:cNvSpPr>
          <p:nvPr/>
        </p:nvSpPr>
        <p:spPr bwMode="auto">
          <a:xfrm rot="16200000">
            <a:off x="1022865" y="3320534"/>
            <a:ext cx="1524000" cy="369332"/>
          </a:xfrm>
          <a:prstGeom prst="rect">
            <a:avLst/>
          </a:prstGeom>
          <a:noFill/>
          <a:ln w="9525">
            <a:noFill/>
            <a:miter lim="800000"/>
            <a:headEnd/>
            <a:tailEnd/>
          </a:ln>
          <a:effectLst/>
        </p:spPr>
        <p:txBody>
          <a:bodyPr wrap="square">
            <a:spAutoFit/>
          </a:bodyPr>
          <a:lstStyle/>
          <a:p>
            <a:r>
              <a:rPr lang="en-US" dirty="0" smtClean="0"/>
              <a:t>Depth (z, m)</a:t>
            </a:r>
            <a:endParaRPr lang="en-US" dirty="0"/>
          </a:p>
        </p:txBody>
      </p:sp>
      <p:sp>
        <p:nvSpPr>
          <p:cNvPr id="13" name="Text Box 11"/>
          <p:cNvSpPr txBox="1">
            <a:spLocks noChangeArrowheads="1"/>
          </p:cNvSpPr>
          <p:nvPr/>
        </p:nvSpPr>
        <p:spPr bwMode="auto">
          <a:xfrm>
            <a:off x="3276599" y="914400"/>
            <a:ext cx="2971800" cy="369332"/>
          </a:xfrm>
          <a:prstGeom prst="rect">
            <a:avLst/>
          </a:prstGeom>
          <a:noFill/>
          <a:ln w="9525">
            <a:noFill/>
            <a:miter lim="800000"/>
            <a:headEnd/>
            <a:tailEnd/>
          </a:ln>
          <a:effectLst/>
        </p:spPr>
        <p:txBody>
          <a:bodyPr wrap="square">
            <a:spAutoFit/>
          </a:bodyPr>
          <a:lstStyle/>
          <a:p>
            <a:r>
              <a:rPr lang="en-US" dirty="0" smtClean="0"/>
              <a:t>Temp / </a:t>
            </a:r>
            <a:r>
              <a:rPr lang="en-US" dirty="0" smtClean="0"/>
              <a:t>Oxygen (mg/L)</a:t>
            </a:r>
            <a:endParaRPr lang="en-US" dirty="0"/>
          </a:p>
        </p:txBody>
      </p:sp>
    </p:spTree>
    <p:extLst>
      <p:ext uri="{BB962C8B-B14F-4D97-AF65-F5344CB8AC3E}">
        <p14:creationId xmlns:p14="http://schemas.microsoft.com/office/powerpoint/2010/main" val="40607813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Image result for lake do stratific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7620000" cy="421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863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Oxygen Depth Profile in Stratified, Eutrophic Lake</a:t>
            </a:r>
            <a:endParaRPr lang="en-US" dirty="0"/>
          </a:p>
        </p:txBody>
      </p:sp>
      <p:pic>
        <p:nvPicPr>
          <p:cNvPr id="3" name="Picture 12" descr="oxy9b"/>
          <p:cNvPicPr>
            <a:picLocks noChangeAspect="1" noChangeArrowheads="1"/>
          </p:cNvPicPr>
          <p:nvPr/>
        </p:nvPicPr>
        <p:blipFill>
          <a:blip r:embed="rId3" cstate="print"/>
          <a:srcRect/>
          <a:stretch>
            <a:fillRect/>
          </a:stretch>
        </p:blipFill>
        <p:spPr bwMode="auto">
          <a:xfrm>
            <a:off x="3124200" y="2514600"/>
            <a:ext cx="2581275" cy="4029075"/>
          </a:xfrm>
          <a:prstGeom prst="rect">
            <a:avLst/>
          </a:prstGeom>
          <a:noFill/>
          <a:ln w="9525">
            <a:noFill/>
            <a:miter lim="800000"/>
            <a:headEnd/>
            <a:tailEnd/>
          </a:ln>
        </p:spPr>
      </p:pic>
      <p:sp>
        <p:nvSpPr>
          <p:cNvPr id="4" name="TextBox 3"/>
          <p:cNvSpPr txBox="1"/>
          <p:nvPr/>
        </p:nvSpPr>
        <p:spPr>
          <a:xfrm rot="16200000">
            <a:off x="2180360" y="4144240"/>
            <a:ext cx="1342612" cy="369332"/>
          </a:xfrm>
          <a:prstGeom prst="rect">
            <a:avLst/>
          </a:prstGeom>
          <a:noFill/>
        </p:spPr>
        <p:txBody>
          <a:bodyPr wrap="none" rtlCol="0">
            <a:spAutoFit/>
          </a:bodyPr>
          <a:lstStyle/>
          <a:p>
            <a:r>
              <a:rPr lang="en-US" dirty="0" smtClean="0"/>
              <a:t>Depth, z (m)</a:t>
            </a:r>
            <a:endParaRPr lang="en-US" dirty="0"/>
          </a:p>
        </p:txBody>
      </p:sp>
      <p:sp>
        <p:nvSpPr>
          <p:cNvPr id="5" name="TextBox 4"/>
          <p:cNvSpPr txBox="1"/>
          <p:nvPr/>
        </p:nvSpPr>
        <p:spPr>
          <a:xfrm>
            <a:off x="3200400" y="2133600"/>
            <a:ext cx="2427075" cy="369332"/>
          </a:xfrm>
          <a:prstGeom prst="rect">
            <a:avLst/>
          </a:prstGeom>
          <a:noFill/>
        </p:spPr>
        <p:txBody>
          <a:bodyPr wrap="none" rtlCol="0">
            <a:spAutoFit/>
          </a:bodyPr>
          <a:lstStyle/>
          <a:p>
            <a:r>
              <a:rPr lang="en-US" dirty="0" smtClean="0"/>
              <a:t>Dissolved oxygen (mg/l)</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age result for lake do stratification fish kill turn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04800"/>
            <a:ext cx="8000442" cy="533623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429000" y="5867400"/>
            <a:ext cx="3646576" cy="369332"/>
          </a:xfrm>
          <a:prstGeom prst="rect">
            <a:avLst/>
          </a:prstGeom>
          <a:noFill/>
        </p:spPr>
        <p:txBody>
          <a:bodyPr wrap="none" rtlCol="0">
            <a:spAutoFit/>
          </a:bodyPr>
          <a:lstStyle/>
          <a:p>
            <a:r>
              <a:rPr lang="en-US" dirty="0" smtClean="0"/>
              <a:t>What happens when this turns over?</a:t>
            </a:r>
            <a:endParaRPr lang="en-US" dirty="0"/>
          </a:p>
        </p:txBody>
      </p:sp>
    </p:spTree>
    <p:extLst>
      <p:ext uri="{BB962C8B-B14F-4D97-AF65-F5344CB8AC3E}">
        <p14:creationId xmlns:p14="http://schemas.microsoft.com/office/powerpoint/2010/main" val="2916204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62818" name="Picture 2" descr="http://t0.gstatic.com/images?q=tbn:ANd9GcSCllFruVkbLvKo2uO-6zy11Q3UUtmkYg9WBYubk-6dUVgqiiNo&amp;t=1"/>
          <p:cNvPicPr>
            <a:picLocks noChangeAspect="1" noChangeArrowheads="1"/>
          </p:cNvPicPr>
          <p:nvPr/>
        </p:nvPicPr>
        <p:blipFill>
          <a:blip r:embed="rId3" cstate="print"/>
          <a:srcRect/>
          <a:stretch>
            <a:fillRect/>
          </a:stretch>
        </p:blipFill>
        <p:spPr bwMode="auto">
          <a:xfrm>
            <a:off x="762000" y="-152400"/>
            <a:ext cx="7315200" cy="3681666"/>
          </a:xfrm>
          <a:prstGeom prst="rect">
            <a:avLst/>
          </a:prstGeom>
          <a:noFill/>
        </p:spPr>
      </p:pic>
      <p:sp>
        <p:nvSpPr>
          <p:cNvPr id="5" name="Rectangle 4"/>
          <p:cNvSpPr/>
          <p:nvPr/>
        </p:nvSpPr>
        <p:spPr>
          <a:xfrm>
            <a:off x="1295400" y="-152400"/>
            <a:ext cx="6705600" cy="220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p:txBody>
          <a:bodyPr/>
          <a:lstStyle/>
          <a:p>
            <a:r>
              <a:rPr lang="en-US" dirty="0" smtClean="0"/>
              <a:t>In the </a:t>
            </a:r>
            <a:r>
              <a:rPr lang="en-US" dirty="0" err="1" smtClean="0"/>
              <a:t>Hypolimnion</a:t>
            </a:r>
            <a:r>
              <a:rPr lang="en-US" dirty="0" smtClean="0"/>
              <a: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BOD?</a:t>
            </a:r>
            <a:endParaRPr lang="en-US" dirty="0"/>
          </a:p>
        </p:txBody>
      </p:sp>
    </p:spTree>
    <p:extLst>
      <p:ext uri="{BB962C8B-B14F-4D97-AF65-F5344CB8AC3E}">
        <p14:creationId xmlns:p14="http://schemas.microsoft.com/office/powerpoint/2010/main" val="1283860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1" name="Picture 5" descr="bottle"/>
          <p:cNvPicPr>
            <a:picLocks noChangeAspect="1" noChangeArrowheads="1"/>
          </p:cNvPicPr>
          <p:nvPr/>
        </p:nvPicPr>
        <p:blipFill>
          <a:blip r:embed="rId3" cstate="print"/>
          <a:srcRect/>
          <a:stretch>
            <a:fillRect/>
          </a:stretch>
        </p:blipFill>
        <p:spPr bwMode="auto">
          <a:xfrm>
            <a:off x="2819400" y="1447800"/>
            <a:ext cx="3095625" cy="4762500"/>
          </a:xfrm>
          <a:prstGeom prst="rect">
            <a:avLst/>
          </a:prstGeom>
          <a:noFill/>
        </p:spPr>
      </p:pic>
      <p:sp>
        <p:nvSpPr>
          <p:cNvPr id="70662" name="Rectangle 6"/>
          <p:cNvSpPr>
            <a:spLocks noGrp="1" noChangeArrowheads="1"/>
          </p:cNvSpPr>
          <p:nvPr>
            <p:ph type="title"/>
          </p:nvPr>
        </p:nvSpPr>
        <p:spPr/>
        <p:txBody>
          <a:bodyPr/>
          <a:lstStyle/>
          <a:p>
            <a:r>
              <a:rPr lang="en-US"/>
              <a:t>Biological Oxygen Demand</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BOD02"/>
          <p:cNvPicPr>
            <a:picLocks noChangeAspect="1" noChangeArrowheads="1"/>
          </p:cNvPicPr>
          <p:nvPr/>
        </p:nvPicPr>
        <p:blipFill>
          <a:blip r:embed="rId3" cstate="print"/>
          <a:srcRect/>
          <a:stretch>
            <a:fillRect/>
          </a:stretch>
        </p:blipFill>
        <p:spPr bwMode="auto">
          <a:xfrm>
            <a:off x="381000" y="609600"/>
            <a:ext cx="4191000" cy="3143250"/>
          </a:xfrm>
          <a:prstGeom prst="rect">
            <a:avLst/>
          </a:prstGeom>
          <a:noFill/>
          <a:ln w="9525">
            <a:noFill/>
            <a:miter lim="800000"/>
            <a:headEnd/>
            <a:tailEnd/>
          </a:ln>
        </p:spPr>
      </p:pic>
      <p:sp>
        <p:nvSpPr>
          <p:cNvPr id="22531" name="Text Box 4"/>
          <p:cNvSpPr txBox="1">
            <a:spLocks noChangeArrowheads="1"/>
          </p:cNvSpPr>
          <p:nvPr/>
        </p:nvSpPr>
        <p:spPr bwMode="auto">
          <a:xfrm>
            <a:off x="2360613" y="152400"/>
            <a:ext cx="4268787" cy="457200"/>
          </a:xfrm>
          <a:prstGeom prst="rect">
            <a:avLst/>
          </a:prstGeom>
          <a:noFill/>
          <a:ln w="9525">
            <a:noFill/>
            <a:miter lim="800000"/>
            <a:headEnd/>
            <a:tailEnd/>
          </a:ln>
        </p:spPr>
        <p:txBody>
          <a:bodyPr wrap="none">
            <a:spAutoFit/>
          </a:bodyPr>
          <a:lstStyle/>
          <a:p>
            <a:r>
              <a:rPr lang="en-US"/>
              <a:t>BOD: Biological oxygen demand</a:t>
            </a:r>
          </a:p>
        </p:txBody>
      </p:sp>
      <p:graphicFrame>
        <p:nvGraphicFramePr>
          <p:cNvPr id="350280" name="Group 72"/>
          <p:cNvGraphicFramePr>
            <a:graphicFrameLocks noGrp="1"/>
          </p:cNvGraphicFramePr>
          <p:nvPr/>
        </p:nvGraphicFramePr>
        <p:xfrm>
          <a:off x="3048000" y="2362200"/>
          <a:ext cx="5791200" cy="4297680"/>
        </p:xfrm>
        <a:graphic>
          <a:graphicData uri="http://schemas.openxmlformats.org/drawingml/2006/table">
            <a:tbl>
              <a:tblPr/>
              <a:tblGrid>
                <a:gridCol w="28956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tblGrid>
              <a:tr h="51911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smtClean="0">
                          <a:ln>
                            <a:noFill/>
                          </a:ln>
                          <a:solidFill>
                            <a:schemeClr val="tx1"/>
                          </a:solidFill>
                          <a:effectLst/>
                          <a:latin typeface="Arial" charset="0"/>
                          <a:cs typeface="Arial" charset="0"/>
                        </a:rPr>
                        <a:t>BOD Level</a:t>
                      </a:r>
                      <a:br>
                        <a:rPr kumimoji="0" lang="en-US" sz="2400" b="1" i="0" u="sng" strike="noStrike" cap="none" normalizeH="0" baseline="0" smtClean="0">
                          <a:ln>
                            <a:noFill/>
                          </a:ln>
                          <a:solidFill>
                            <a:schemeClr val="tx1"/>
                          </a:solidFill>
                          <a:effectLst/>
                          <a:latin typeface="Arial" charset="0"/>
                          <a:cs typeface="Arial" charset="0"/>
                        </a:rPr>
                      </a:br>
                      <a:r>
                        <a:rPr kumimoji="0" lang="en-US" sz="1000" b="0" i="1" u="none" strike="noStrike" cap="none" normalizeH="0" baseline="0" smtClean="0">
                          <a:ln>
                            <a:noFill/>
                          </a:ln>
                          <a:solidFill>
                            <a:schemeClr val="tx1"/>
                          </a:solidFill>
                          <a:effectLst/>
                          <a:latin typeface="Arial" charset="0"/>
                          <a:cs typeface="Arial" charset="0"/>
                        </a:rPr>
                        <a:t>(in ppm)</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sng" strike="noStrike" cap="none" normalizeH="0" baseline="0" smtClean="0">
                          <a:ln>
                            <a:noFill/>
                          </a:ln>
                          <a:solidFill>
                            <a:schemeClr val="tx1"/>
                          </a:solidFill>
                          <a:effectLst/>
                          <a:latin typeface="Arial" charset="0"/>
                          <a:cs typeface="Arial" charset="0"/>
                        </a:rPr>
                        <a:t>Water Quality</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096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1 - 2</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solidFill>
                      <a:srgbClr val="33CC33"/>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Very Good</a:t>
                      </a:r>
                      <a:br>
                        <a:rPr kumimoji="0" lang="en-US" sz="2400" b="1" i="0" u="none" strike="noStrike" cap="none" normalizeH="0" baseline="0" smtClean="0">
                          <a:ln>
                            <a:noFill/>
                          </a:ln>
                          <a:solidFill>
                            <a:schemeClr val="tx1"/>
                          </a:solidFill>
                          <a:effectLst/>
                          <a:latin typeface="Arial" charset="0"/>
                          <a:cs typeface="Arial" charset="0"/>
                        </a:rPr>
                      </a:br>
                      <a:r>
                        <a:rPr kumimoji="0" lang="en-US" sz="1000" b="0" i="0" u="none" strike="noStrike" cap="none" normalizeH="0" baseline="0" smtClean="0">
                          <a:ln>
                            <a:noFill/>
                          </a:ln>
                          <a:solidFill>
                            <a:schemeClr val="tx1"/>
                          </a:solidFill>
                          <a:effectLst/>
                          <a:latin typeface="Arial" charset="0"/>
                          <a:cs typeface="Arial" charset="0"/>
                        </a:rPr>
                        <a:t>There will not be much organic waste present in the water supply.</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3 - 5</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Fair: Moderately Clean</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96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6 - 9</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solidFill>
                      <a:srgbClr val="FF990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Poor: Somewhat Polluted</a:t>
                      </a:r>
                      <a:br>
                        <a:rPr kumimoji="0" lang="en-US" sz="2400" b="1" i="0" u="none" strike="noStrike" cap="none" normalizeH="0" baseline="0" smtClean="0">
                          <a:ln>
                            <a:noFill/>
                          </a:ln>
                          <a:solidFill>
                            <a:schemeClr val="tx1"/>
                          </a:solidFill>
                          <a:effectLst/>
                          <a:latin typeface="Arial" charset="0"/>
                          <a:cs typeface="Arial" charset="0"/>
                        </a:rPr>
                      </a:br>
                      <a:r>
                        <a:rPr kumimoji="0" lang="en-US" sz="1000" b="0" i="0" u="none" strike="noStrike" cap="none" normalizeH="0" baseline="0" smtClean="0">
                          <a:ln>
                            <a:noFill/>
                          </a:ln>
                          <a:solidFill>
                            <a:schemeClr val="tx1"/>
                          </a:solidFill>
                          <a:effectLst/>
                          <a:latin typeface="Arial" charset="0"/>
                          <a:cs typeface="Arial" charset="0"/>
                        </a:rPr>
                        <a:t>Usually indicates organic matter is present and bacteria are decomposing this waste.</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096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100 or greater</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cs typeface="Arial" charset="0"/>
                        </a:rPr>
                        <a:t>Very Poor: Very Polluted</a:t>
                      </a:r>
                      <a:r>
                        <a:rPr kumimoji="0" lang="en-US" sz="2400" b="0" i="0" u="none" strike="noStrike" cap="none" normalizeH="0" baseline="0" smtClean="0">
                          <a:ln>
                            <a:noFill/>
                          </a:ln>
                          <a:solidFill>
                            <a:schemeClr val="tx1"/>
                          </a:solidFill>
                          <a:effectLst/>
                          <a:latin typeface="Arial" charset="0"/>
                          <a:cs typeface="Arial" charset="0"/>
                        </a:rPr>
                        <a:t/>
                      </a:r>
                      <a:br>
                        <a:rPr kumimoji="0" lang="en-US" sz="2400" b="0" i="0" u="none" strike="noStrike" cap="none" normalizeH="0" baseline="0" smtClean="0">
                          <a:ln>
                            <a:noFill/>
                          </a:ln>
                          <a:solidFill>
                            <a:schemeClr val="tx1"/>
                          </a:solidFill>
                          <a:effectLst/>
                          <a:latin typeface="Arial" charset="0"/>
                          <a:cs typeface="Arial" charset="0"/>
                        </a:rPr>
                      </a:br>
                      <a:r>
                        <a:rPr kumimoji="0" lang="en-US" sz="1000" b="0" i="0" u="none" strike="noStrike" cap="none" normalizeH="0" baseline="0" smtClean="0">
                          <a:ln>
                            <a:noFill/>
                          </a:ln>
                          <a:solidFill>
                            <a:schemeClr val="tx1"/>
                          </a:solidFill>
                          <a:effectLst/>
                          <a:latin typeface="Arial" charset="0"/>
                          <a:cs typeface="Arial" charset="0"/>
                        </a:rPr>
                        <a:t>Contains organic waste.</a:t>
                      </a:r>
                      <a:endParaRPr kumimoji="0" lang="en-US" sz="2400" b="0" i="0" u="none" strike="noStrike" cap="none" normalizeH="0" baseline="0" smtClean="0">
                        <a:ln>
                          <a:noFill/>
                        </a:ln>
                        <a:solidFill>
                          <a:schemeClr val="tx1"/>
                        </a:solidFill>
                        <a:effectLst/>
                        <a:latin typeface="Times" charset="0"/>
                      </a:endParaRPr>
                    </a:p>
                  </a:txBody>
                  <a:tcPr anchor="ctr" horzOverflow="overflow">
                    <a:lnL w="9525" cap="flat" cmpd="sng" algn="ctr">
                      <a:solidFill>
                        <a:srgbClr val="111111"/>
                      </a:solidFill>
                      <a:prstDash val="solid"/>
                      <a:round/>
                      <a:headEnd type="none" w="med" len="med"/>
                      <a:tailEnd type="none" w="med" len="med"/>
                    </a:lnL>
                    <a:lnR w="9525" cap="flat" cmpd="sng" algn="ctr">
                      <a:solidFill>
                        <a:srgbClr val="111111"/>
                      </a:solidFill>
                      <a:prstDash val="solid"/>
                      <a:round/>
                      <a:headEnd type="none" w="med" len="med"/>
                      <a:tailEnd type="none" w="med" len="med"/>
                    </a:lnR>
                    <a:lnT w="9525" cap="flat" cmpd="sng" algn="ctr">
                      <a:solidFill>
                        <a:srgbClr val="111111"/>
                      </a:solidFill>
                      <a:prstDash val="solid"/>
                      <a:round/>
                      <a:headEnd type="none" w="med" len="med"/>
                      <a:tailEnd type="none" w="med" len="med"/>
                    </a:lnT>
                    <a:lnB w="9525" cap="flat" cmpd="sng" algn="ctr">
                      <a:solidFill>
                        <a:srgbClr val="11111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0"/>
            <a:ext cx="7772400" cy="1143000"/>
          </a:xfrm>
        </p:spPr>
        <p:txBody>
          <a:bodyPr/>
          <a:lstStyle/>
          <a:p>
            <a:pPr eaLnBrk="1" hangingPunct="1"/>
            <a:r>
              <a:rPr lang="en-US" smtClean="0"/>
              <a:t>BOD in Flowing Water</a:t>
            </a:r>
          </a:p>
        </p:txBody>
      </p:sp>
      <p:pic>
        <p:nvPicPr>
          <p:cNvPr id="50179" name="Picture 5" descr="C22_04"/>
          <p:cNvPicPr>
            <a:picLocks noGrp="1" noChangeAspect="1" noChangeArrowheads="1"/>
          </p:cNvPicPr>
          <p:nvPr>
            <p:ph type="body" idx="1"/>
          </p:nvPr>
        </p:nvPicPr>
        <p:blipFill>
          <a:blip r:embed="rId3" cstate="print"/>
          <a:srcRect/>
          <a:stretch>
            <a:fillRect/>
          </a:stretch>
        </p:blipFill>
        <p:spPr>
          <a:xfrm>
            <a:off x="1447800" y="914400"/>
            <a:ext cx="6215063" cy="5653088"/>
          </a:xfr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15400" cy="1143000"/>
          </a:xfrm>
        </p:spPr>
        <p:txBody>
          <a:bodyPr>
            <a:normAutofit fontScale="90000"/>
          </a:bodyPr>
          <a:lstStyle/>
          <a:p>
            <a:r>
              <a:rPr lang="en-US" dirty="0" smtClean="0"/>
              <a:t>Temperature profiles in an oligotrophic and eutrophic lake in the late summer? </a:t>
            </a:r>
            <a:endParaRPr lang="en-US" dirty="0"/>
          </a:p>
        </p:txBody>
      </p:sp>
      <p:sp>
        <p:nvSpPr>
          <p:cNvPr id="3" name="Line 3"/>
          <p:cNvSpPr>
            <a:spLocks noChangeShapeType="1"/>
          </p:cNvSpPr>
          <p:nvPr/>
        </p:nvSpPr>
        <p:spPr bwMode="auto">
          <a:xfrm>
            <a:off x="2133600" y="2209800"/>
            <a:ext cx="0" cy="4267200"/>
          </a:xfrm>
          <a:prstGeom prst="line">
            <a:avLst/>
          </a:prstGeom>
          <a:noFill/>
          <a:ln w="9525">
            <a:solidFill>
              <a:schemeClr val="tx1"/>
            </a:solidFill>
            <a:round/>
            <a:headEnd/>
            <a:tailEnd/>
          </a:ln>
          <a:effectLst/>
        </p:spPr>
        <p:txBody>
          <a:bodyPr/>
          <a:lstStyle/>
          <a:p>
            <a:endParaRPr lang="en-US"/>
          </a:p>
        </p:txBody>
      </p:sp>
      <p:sp>
        <p:nvSpPr>
          <p:cNvPr id="4" name="Line 4"/>
          <p:cNvSpPr>
            <a:spLocks noChangeShapeType="1"/>
          </p:cNvSpPr>
          <p:nvPr/>
        </p:nvSpPr>
        <p:spPr bwMode="auto">
          <a:xfrm>
            <a:off x="2133601" y="2209800"/>
            <a:ext cx="4419600" cy="0"/>
          </a:xfrm>
          <a:prstGeom prst="line">
            <a:avLst/>
          </a:prstGeom>
          <a:noFill/>
          <a:ln w="9525">
            <a:solidFill>
              <a:schemeClr val="tx1"/>
            </a:solidFill>
            <a:round/>
            <a:headEnd/>
            <a:tailEnd/>
          </a:ln>
          <a:effectLst/>
        </p:spPr>
        <p:txBody>
          <a:bodyPr/>
          <a:lstStyle/>
          <a:p>
            <a:endParaRPr lang="en-US"/>
          </a:p>
        </p:txBody>
      </p:sp>
      <p:sp>
        <p:nvSpPr>
          <p:cNvPr id="5" name="Text Box 11"/>
          <p:cNvSpPr txBox="1">
            <a:spLocks noChangeArrowheads="1"/>
          </p:cNvSpPr>
          <p:nvPr/>
        </p:nvSpPr>
        <p:spPr bwMode="auto">
          <a:xfrm>
            <a:off x="3200400" y="1752600"/>
            <a:ext cx="2971800" cy="369332"/>
          </a:xfrm>
          <a:prstGeom prst="rect">
            <a:avLst/>
          </a:prstGeom>
          <a:noFill/>
          <a:ln w="9525">
            <a:noFill/>
            <a:miter lim="800000"/>
            <a:headEnd/>
            <a:tailEnd/>
          </a:ln>
          <a:effectLst/>
        </p:spPr>
        <p:txBody>
          <a:bodyPr wrap="square">
            <a:spAutoFit/>
          </a:bodyPr>
          <a:lstStyle/>
          <a:p>
            <a:r>
              <a:rPr lang="en-US" dirty="0" smtClean="0"/>
              <a:t>Temperature (deg C)</a:t>
            </a:r>
            <a:endParaRPr lang="en-US" dirty="0"/>
          </a:p>
        </p:txBody>
      </p:sp>
      <p:sp>
        <p:nvSpPr>
          <p:cNvPr id="7" name="Text Box 11"/>
          <p:cNvSpPr txBox="1">
            <a:spLocks noChangeArrowheads="1"/>
          </p:cNvSpPr>
          <p:nvPr/>
        </p:nvSpPr>
        <p:spPr bwMode="auto">
          <a:xfrm rot="16200000">
            <a:off x="946666" y="4158734"/>
            <a:ext cx="1524000" cy="369332"/>
          </a:xfrm>
          <a:prstGeom prst="rect">
            <a:avLst/>
          </a:prstGeom>
          <a:noFill/>
          <a:ln w="9525">
            <a:noFill/>
            <a:miter lim="800000"/>
            <a:headEnd/>
            <a:tailEnd/>
          </a:ln>
          <a:effectLst/>
        </p:spPr>
        <p:txBody>
          <a:bodyPr wrap="square">
            <a:spAutoFit/>
          </a:bodyPr>
          <a:lstStyle/>
          <a:p>
            <a:r>
              <a:rPr lang="en-US" dirty="0" smtClean="0"/>
              <a:t>Depth (z, m)</a:t>
            </a:r>
            <a:endParaRPr lang="en-US" dirty="0"/>
          </a:p>
        </p:txBody>
      </p:sp>
    </p:spTree>
    <p:extLst>
      <p:ext uri="{BB962C8B-B14F-4D97-AF65-F5344CB8AC3E}">
        <p14:creationId xmlns:p14="http://schemas.microsoft.com/office/powerpoint/2010/main" val="17870037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15400" cy="1143000"/>
          </a:xfrm>
        </p:spPr>
        <p:txBody>
          <a:bodyPr>
            <a:normAutofit fontScale="90000"/>
          </a:bodyPr>
          <a:lstStyle/>
          <a:p>
            <a:r>
              <a:rPr lang="en-US" dirty="0" smtClean="0"/>
              <a:t>Temperature profiles in an oligotrophic and eutrophic lake in the late summer? </a:t>
            </a:r>
            <a:endParaRPr lang="en-US" dirty="0"/>
          </a:p>
        </p:txBody>
      </p:sp>
      <p:sp>
        <p:nvSpPr>
          <p:cNvPr id="3" name="Line 3"/>
          <p:cNvSpPr>
            <a:spLocks noChangeShapeType="1"/>
          </p:cNvSpPr>
          <p:nvPr/>
        </p:nvSpPr>
        <p:spPr bwMode="auto">
          <a:xfrm>
            <a:off x="2133600" y="2209800"/>
            <a:ext cx="0" cy="4267200"/>
          </a:xfrm>
          <a:prstGeom prst="line">
            <a:avLst/>
          </a:prstGeom>
          <a:noFill/>
          <a:ln w="9525">
            <a:solidFill>
              <a:schemeClr val="tx1"/>
            </a:solidFill>
            <a:round/>
            <a:headEnd/>
            <a:tailEnd/>
          </a:ln>
          <a:effectLst/>
        </p:spPr>
        <p:txBody>
          <a:bodyPr/>
          <a:lstStyle/>
          <a:p>
            <a:endParaRPr lang="en-US"/>
          </a:p>
        </p:txBody>
      </p:sp>
      <p:sp>
        <p:nvSpPr>
          <p:cNvPr id="4" name="Line 4"/>
          <p:cNvSpPr>
            <a:spLocks noChangeShapeType="1"/>
          </p:cNvSpPr>
          <p:nvPr/>
        </p:nvSpPr>
        <p:spPr bwMode="auto">
          <a:xfrm>
            <a:off x="2133601" y="2209800"/>
            <a:ext cx="4419600" cy="0"/>
          </a:xfrm>
          <a:prstGeom prst="line">
            <a:avLst/>
          </a:prstGeom>
          <a:noFill/>
          <a:ln w="9525">
            <a:solidFill>
              <a:schemeClr val="tx1"/>
            </a:solidFill>
            <a:round/>
            <a:headEnd/>
            <a:tailEnd/>
          </a:ln>
          <a:effectLst/>
        </p:spPr>
        <p:txBody>
          <a:bodyPr/>
          <a:lstStyle/>
          <a:p>
            <a:endParaRPr lang="en-US"/>
          </a:p>
        </p:txBody>
      </p:sp>
      <p:sp>
        <p:nvSpPr>
          <p:cNvPr id="5" name="Text Box 11"/>
          <p:cNvSpPr txBox="1">
            <a:spLocks noChangeArrowheads="1"/>
          </p:cNvSpPr>
          <p:nvPr/>
        </p:nvSpPr>
        <p:spPr bwMode="auto">
          <a:xfrm>
            <a:off x="3200400" y="1752600"/>
            <a:ext cx="2971800" cy="369332"/>
          </a:xfrm>
          <a:prstGeom prst="rect">
            <a:avLst/>
          </a:prstGeom>
          <a:noFill/>
          <a:ln w="9525">
            <a:noFill/>
            <a:miter lim="800000"/>
            <a:headEnd/>
            <a:tailEnd/>
          </a:ln>
          <a:effectLst/>
        </p:spPr>
        <p:txBody>
          <a:bodyPr wrap="square">
            <a:spAutoFit/>
          </a:bodyPr>
          <a:lstStyle/>
          <a:p>
            <a:r>
              <a:rPr lang="en-US" dirty="0" smtClean="0"/>
              <a:t>Temperature (deg C)</a:t>
            </a:r>
            <a:endParaRPr lang="en-US" dirty="0"/>
          </a:p>
        </p:txBody>
      </p:sp>
      <p:sp>
        <p:nvSpPr>
          <p:cNvPr id="7" name="Text Box 11"/>
          <p:cNvSpPr txBox="1">
            <a:spLocks noChangeArrowheads="1"/>
          </p:cNvSpPr>
          <p:nvPr/>
        </p:nvSpPr>
        <p:spPr bwMode="auto">
          <a:xfrm rot="16200000">
            <a:off x="946666" y="4158734"/>
            <a:ext cx="1524000" cy="369332"/>
          </a:xfrm>
          <a:prstGeom prst="rect">
            <a:avLst/>
          </a:prstGeom>
          <a:noFill/>
          <a:ln w="9525">
            <a:noFill/>
            <a:miter lim="800000"/>
            <a:headEnd/>
            <a:tailEnd/>
          </a:ln>
          <a:effectLst/>
        </p:spPr>
        <p:txBody>
          <a:bodyPr wrap="square">
            <a:spAutoFit/>
          </a:bodyPr>
          <a:lstStyle/>
          <a:p>
            <a:r>
              <a:rPr lang="en-US" dirty="0" smtClean="0"/>
              <a:t>Depth (z, m)</a:t>
            </a:r>
            <a:endParaRPr lang="en-US" dirty="0"/>
          </a:p>
        </p:txBody>
      </p:sp>
      <p:sp>
        <p:nvSpPr>
          <p:cNvPr id="8" name="Freeform 7"/>
          <p:cNvSpPr/>
          <p:nvPr/>
        </p:nvSpPr>
        <p:spPr>
          <a:xfrm>
            <a:off x="2224585" y="2361063"/>
            <a:ext cx="3330054" cy="4135271"/>
          </a:xfrm>
          <a:custGeom>
            <a:avLst/>
            <a:gdLst>
              <a:gd name="connsiteX0" fmla="*/ 3316406 w 3330054"/>
              <a:gd name="connsiteY0" fmla="*/ 0 h 4135271"/>
              <a:gd name="connsiteX1" fmla="*/ 3330054 w 3330054"/>
              <a:gd name="connsiteY1" fmla="*/ 504967 h 4135271"/>
              <a:gd name="connsiteX2" fmla="*/ 3302758 w 3330054"/>
              <a:gd name="connsiteY2" fmla="*/ 818865 h 4135271"/>
              <a:gd name="connsiteX3" fmla="*/ 3275463 w 3330054"/>
              <a:gd name="connsiteY3" fmla="*/ 873456 h 4135271"/>
              <a:gd name="connsiteX4" fmla="*/ 3248167 w 3330054"/>
              <a:gd name="connsiteY4" fmla="*/ 1037230 h 4135271"/>
              <a:gd name="connsiteX5" fmla="*/ 3138985 w 3330054"/>
              <a:gd name="connsiteY5" fmla="*/ 1201003 h 4135271"/>
              <a:gd name="connsiteX6" fmla="*/ 3057099 w 3330054"/>
              <a:gd name="connsiteY6" fmla="*/ 1269241 h 4135271"/>
              <a:gd name="connsiteX7" fmla="*/ 3029803 w 3330054"/>
              <a:gd name="connsiteY7" fmla="*/ 1310185 h 4135271"/>
              <a:gd name="connsiteX8" fmla="*/ 2975212 w 3330054"/>
              <a:gd name="connsiteY8" fmla="*/ 1351128 h 4135271"/>
              <a:gd name="connsiteX9" fmla="*/ 2893325 w 3330054"/>
              <a:gd name="connsiteY9" fmla="*/ 1419367 h 4135271"/>
              <a:gd name="connsiteX10" fmla="*/ 2879678 w 3330054"/>
              <a:gd name="connsiteY10" fmla="*/ 1460310 h 4135271"/>
              <a:gd name="connsiteX11" fmla="*/ 2838734 w 3330054"/>
              <a:gd name="connsiteY11" fmla="*/ 1501253 h 4135271"/>
              <a:gd name="connsiteX12" fmla="*/ 2756848 w 3330054"/>
              <a:gd name="connsiteY12" fmla="*/ 1542197 h 4135271"/>
              <a:gd name="connsiteX13" fmla="*/ 2661314 w 3330054"/>
              <a:gd name="connsiteY13" fmla="*/ 1624083 h 4135271"/>
              <a:gd name="connsiteX14" fmla="*/ 2552131 w 3330054"/>
              <a:gd name="connsiteY14" fmla="*/ 1678674 h 4135271"/>
              <a:gd name="connsiteX15" fmla="*/ 2442949 w 3330054"/>
              <a:gd name="connsiteY15" fmla="*/ 1746913 h 4135271"/>
              <a:gd name="connsiteX16" fmla="*/ 2347415 w 3330054"/>
              <a:gd name="connsiteY16" fmla="*/ 1774209 h 4135271"/>
              <a:gd name="connsiteX17" fmla="*/ 2279176 w 3330054"/>
              <a:gd name="connsiteY17" fmla="*/ 1801504 h 4135271"/>
              <a:gd name="connsiteX18" fmla="*/ 2238233 w 3330054"/>
              <a:gd name="connsiteY18" fmla="*/ 1815152 h 4135271"/>
              <a:gd name="connsiteX19" fmla="*/ 2142699 w 3330054"/>
              <a:gd name="connsiteY19" fmla="*/ 1869743 h 4135271"/>
              <a:gd name="connsiteX20" fmla="*/ 2101755 w 3330054"/>
              <a:gd name="connsiteY20" fmla="*/ 1883391 h 4135271"/>
              <a:gd name="connsiteX21" fmla="*/ 2033516 w 3330054"/>
              <a:gd name="connsiteY21" fmla="*/ 1910686 h 4135271"/>
              <a:gd name="connsiteX22" fmla="*/ 1992573 w 3330054"/>
              <a:gd name="connsiteY22" fmla="*/ 1937982 h 4135271"/>
              <a:gd name="connsiteX23" fmla="*/ 1924334 w 3330054"/>
              <a:gd name="connsiteY23" fmla="*/ 1965277 h 4135271"/>
              <a:gd name="connsiteX24" fmla="*/ 1856096 w 3330054"/>
              <a:gd name="connsiteY24" fmla="*/ 2006221 h 4135271"/>
              <a:gd name="connsiteX25" fmla="*/ 1760561 w 3330054"/>
              <a:gd name="connsiteY25" fmla="*/ 2101755 h 4135271"/>
              <a:gd name="connsiteX26" fmla="*/ 1719618 w 3330054"/>
              <a:gd name="connsiteY26" fmla="*/ 2142698 h 4135271"/>
              <a:gd name="connsiteX27" fmla="*/ 1624084 w 3330054"/>
              <a:gd name="connsiteY27" fmla="*/ 2210937 h 4135271"/>
              <a:gd name="connsiteX28" fmla="*/ 1542197 w 3330054"/>
              <a:gd name="connsiteY28" fmla="*/ 2238233 h 4135271"/>
              <a:gd name="connsiteX29" fmla="*/ 1392072 w 3330054"/>
              <a:gd name="connsiteY29" fmla="*/ 2292824 h 4135271"/>
              <a:gd name="connsiteX30" fmla="*/ 1351128 w 3330054"/>
              <a:gd name="connsiteY30" fmla="*/ 2333767 h 4135271"/>
              <a:gd name="connsiteX31" fmla="*/ 1255594 w 3330054"/>
              <a:gd name="connsiteY31" fmla="*/ 2361062 h 4135271"/>
              <a:gd name="connsiteX32" fmla="*/ 1201003 w 3330054"/>
              <a:gd name="connsiteY32" fmla="*/ 2388358 h 4135271"/>
              <a:gd name="connsiteX33" fmla="*/ 1160060 w 3330054"/>
              <a:gd name="connsiteY33" fmla="*/ 2415653 h 4135271"/>
              <a:gd name="connsiteX34" fmla="*/ 1078173 w 3330054"/>
              <a:gd name="connsiteY34" fmla="*/ 2442949 h 4135271"/>
              <a:gd name="connsiteX35" fmla="*/ 1037230 w 3330054"/>
              <a:gd name="connsiteY35" fmla="*/ 2456597 h 4135271"/>
              <a:gd name="connsiteX36" fmla="*/ 982639 w 3330054"/>
              <a:gd name="connsiteY36" fmla="*/ 2483892 h 4135271"/>
              <a:gd name="connsiteX37" fmla="*/ 723331 w 3330054"/>
              <a:gd name="connsiteY37" fmla="*/ 2511188 h 4135271"/>
              <a:gd name="connsiteX38" fmla="*/ 627797 w 3330054"/>
              <a:gd name="connsiteY38" fmla="*/ 2524836 h 4135271"/>
              <a:gd name="connsiteX39" fmla="*/ 586854 w 3330054"/>
              <a:gd name="connsiteY39" fmla="*/ 2579427 h 4135271"/>
              <a:gd name="connsiteX40" fmla="*/ 545911 w 3330054"/>
              <a:gd name="connsiteY40" fmla="*/ 2620370 h 4135271"/>
              <a:gd name="connsiteX41" fmla="*/ 450376 w 3330054"/>
              <a:gd name="connsiteY41" fmla="*/ 2743200 h 4135271"/>
              <a:gd name="connsiteX42" fmla="*/ 395785 w 3330054"/>
              <a:gd name="connsiteY42" fmla="*/ 2770495 h 4135271"/>
              <a:gd name="connsiteX43" fmla="*/ 368490 w 3330054"/>
              <a:gd name="connsiteY43" fmla="*/ 2811438 h 4135271"/>
              <a:gd name="connsiteX44" fmla="*/ 327546 w 3330054"/>
              <a:gd name="connsiteY44" fmla="*/ 2838734 h 4135271"/>
              <a:gd name="connsiteX45" fmla="*/ 232012 w 3330054"/>
              <a:gd name="connsiteY45" fmla="*/ 2893325 h 4135271"/>
              <a:gd name="connsiteX46" fmla="*/ 204716 w 3330054"/>
              <a:gd name="connsiteY46" fmla="*/ 2947916 h 4135271"/>
              <a:gd name="connsiteX47" fmla="*/ 177421 w 3330054"/>
              <a:gd name="connsiteY47" fmla="*/ 3043450 h 4135271"/>
              <a:gd name="connsiteX48" fmla="*/ 163773 w 3330054"/>
              <a:gd name="connsiteY48" fmla="*/ 3111689 h 4135271"/>
              <a:gd name="connsiteX49" fmla="*/ 122830 w 3330054"/>
              <a:gd name="connsiteY49" fmla="*/ 3370997 h 4135271"/>
              <a:gd name="connsiteX50" fmla="*/ 95534 w 3330054"/>
              <a:gd name="connsiteY50" fmla="*/ 3425588 h 4135271"/>
              <a:gd name="connsiteX51" fmla="*/ 81887 w 3330054"/>
              <a:gd name="connsiteY51" fmla="*/ 3480179 h 4135271"/>
              <a:gd name="connsiteX52" fmla="*/ 68239 w 3330054"/>
              <a:gd name="connsiteY52" fmla="*/ 3521122 h 4135271"/>
              <a:gd name="connsiteX53" fmla="*/ 54591 w 3330054"/>
              <a:gd name="connsiteY53" fmla="*/ 3603009 h 4135271"/>
              <a:gd name="connsiteX54" fmla="*/ 40943 w 3330054"/>
              <a:gd name="connsiteY54" fmla="*/ 4094328 h 4135271"/>
              <a:gd name="connsiteX55" fmla="*/ 0 w 3330054"/>
              <a:gd name="connsiteY55" fmla="*/ 4107976 h 4135271"/>
              <a:gd name="connsiteX56" fmla="*/ 0 w 3330054"/>
              <a:gd name="connsiteY56" fmla="*/ 4135271 h 413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30054" h="4135271">
                <a:moveTo>
                  <a:pt x="3316406" y="0"/>
                </a:moveTo>
                <a:cubicBezTo>
                  <a:pt x="3320955" y="168322"/>
                  <a:pt x="3330054" y="336583"/>
                  <a:pt x="3330054" y="504967"/>
                </a:cubicBezTo>
                <a:cubicBezTo>
                  <a:pt x="3330054" y="518756"/>
                  <a:pt x="3328266" y="742340"/>
                  <a:pt x="3302758" y="818865"/>
                </a:cubicBezTo>
                <a:cubicBezTo>
                  <a:pt x="3296324" y="838166"/>
                  <a:pt x="3284561" y="855259"/>
                  <a:pt x="3275463" y="873456"/>
                </a:cubicBezTo>
                <a:cubicBezTo>
                  <a:pt x="3266364" y="928047"/>
                  <a:pt x="3277500" y="990298"/>
                  <a:pt x="3248167" y="1037230"/>
                </a:cubicBezTo>
                <a:cubicBezTo>
                  <a:pt x="3237785" y="1053842"/>
                  <a:pt x="3168625" y="1171363"/>
                  <a:pt x="3138985" y="1201003"/>
                </a:cubicBezTo>
                <a:cubicBezTo>
                  <a:pt x="3031629" y="1308359"/>
                  <a:pt x="3168891" y="1135090"/>
                  <a:pt x="3057099" y="1269241"/>
                </a:cubicBezTo>
                <a:cubicBezTo>
                  <a:pt x="3046598" y="1281842"/>
                  <a:pt x="3041402" y="1298586"/>
                  <a:pt x="3029803" y="1310185"/>
                </a:cubicBezTo>
                <a:cubicBezTo>
                  <a:pt x="3013719" y="1326269"/>
                  <a:pt x="2992482" y="1336325"/>
                  <a:pt x="2975212" y="1351128"/>
                </a:cubicBezTo>
                <a:cubicBezTo>
                  <a:pt x="2883263" y="1429941"/>
                  <a:pt x="2983819" y="1359038"/>
                  <a:pt x="2893325" y="1419367"/>
                </a:cubicBezTo>
                <a:cubicBezTo>
                  <a:pt x="2888776" y="1433015"/>
                  <a:pt x="2887658" y="1448340"/>
                  <a:pt x="2879678" y="1460310"/>
                </a:cubicBezTo>
                <a:cubicBezTo>
                  <a:pt x="2868972" y="1476369"/>
                  <a:pt x="2854793" y="1490547"/>
                  <a:pt x="2838734" y="1501253"/>
                </a:cubicBezTo>
                <a:cubicBezTo>
                  <a:pt x="2715637" y="1583317"/>
                  <a:pt x="2885689" y="1434828"/>
                  <a:pt x="2756848" y="1542197"/>
                </a:cubicBezTo>
                <a:cubicBezTo>
                  <a:pt x="2701421" y="1588387"/>
                  <a:pt x="2729460" y="1584331"/>
                  <a:pt x="2661314" y="1624083"/>
                </a:cubicBezTo>
                <a:cubicBezTo>
                  <a:pt x="2626167" y="1644585"/>
                  <a:pt x="2585987" y="1656103"/>
                  <a:pt x="2552131" y="1678674"/>
                </a:cubicBezTo>
                <a:cubicBezTo>
                  <a:pt x="2526434" y="1695806"/>
                  <a:pt x="2464903" y="1737766"/>
                  <a:pt x="2442949" y="1746913"/>
                </a:cubicBezTo>
                <a:cubicBezTo>
                  <a:pt x="2412378" y="1759651"/>
                  <a:pt x="2378834" y="1763736"/>
                  <a:pt x="2347415" y="1774209"/>
                </a:cubicBezTo>
                <a:cubicBezTo>
                  <a:pt x="2324174" y="1781956"/>
                  <a:pt x="2302115" y="1792902"/>
                  <a:pt x="2279176" y="1801504"/>
                </a:cubicBezTo>
                <a:cubicBezTo>
                  <a:pt x="2265706" y="1806555"/>
                  <a:pt x="2251456" y="1809485"/>
                  <a:pt x="2238233" y="1815152"/>
                </a:cubicBezTo>
                <a:cubicBezTo>
                  <a:pt x="2070740" y="1886934"/>
                  <a:pt x="2279766" y="1801209"/>
                  <a:pt x="2142699" y="1869743"/>
                </a:cubicBezTo>
                <a:cubicBezTo>
                  <a:pt x="2129832" y="1876177"/>
                  <a:pt x="2115225" y="1878340"/>
                  <a:pt x="2101755" y="1883391"/>
                </a:cubicBezTo>
                <a:cubicBezTo>
                  <a:pt x="2078816" y="1891993"/>
                  <a:pt x="2055428" y="1899730"/>
                  <a:pt x="2033516" y="1910686"/>
                </a:cubicBezTo>
                <a:cubicBezTo>
                  <a:pt x="2018845" y="1918021"/>
                  <a:pt x="2007244" y="1930647"/>
                  <a:pt x="1992573" y="1937982"/>
                </a:cubicBezTo>
                <a:cubicBezTo>
                  <a:pt x="1970661" y="1948938"/>
                  <a:pt x="1946246" y="1954321"/>
                  <a:pt x="1924334" y="1965277"/>
                </a:cubicBezTo>
                <a:cubicBezTo>
                  <a:pt x="1900608" y="1977140"/>
                  <a:pt x="1876474" y="1989239"/>
                  <a:pt x="1856096" y="2006221"/>
                </a:cubicBezTo>
                <a:cubicBezTo>
                  <a:pt x="1821499" y="2035052"/>
                  <a:pt x="1792406" y="2069910"/>
                  <a:pt x="1760561" y="2101755"/>
                </a:cubicBezTo>
                <a:cubicBezTo>
                  <a:pt x="1746913" y="2115403"/>
                  <a:pt x="1735059" y="2131118"/>
                  <a:pt x="1719618" y="2142698"/>
                </a:cubicBezTo>
                <a:cubicBezTo>
                  <a:pt x="1712290" y="2148194"/>
                  <a:pt x="1640408" y="2203682"/>
                  <a:pt x="1624084" y="2210937"/>
                </a:cubicBezTo>
                <a:cubicBezTo>
                  <a:pt x="1597792" y="2222623"/>
                  <a:pt x="1566137" y="2222273"/>
                  <a:pt x="1542197" y="2238233"/>
                </a:cubicBezTo>
                <a:cubicBezTo>
                  <a:pt x="1470040" y="2286337"/>
                  <a:pt x="1517167" y="2261550"/>
                  <a:pt x="1392072" y="2292824"/>
                </a:cubicBezTo>
                <a:cubicBezTo>
                  <a:pt x="1378424" y="2306472"/>
                  <a:pt x="1367187" y="2323061"/>
                  <a:pt x="1351128" y="2333767"/>
                </a:cubicBezTo>
                <a:cubicBezTo>
                  <a:pt x="1339378" y="2341600"/>
                  <a:pt x="1262878" y="2359241"/>
                  <a:pt x="1255594" y="2361062"/>
                </a:cubicBezTo>
                <a:cubicBezTo>
                  <a:pt x="1237397" y="2370161"/>
                  <a:pt x="1218667" y="2378264"/>
                  <a:pt x="1201003" y="2388358"/>
                </a:cubicBezTo>
                <a:cubicBezTo>
                  <a:pt x="1186762" y="2396496"/>
                  <a:pt x="1175049" y="2408991"/>
                  <a:pt x="1160060" y="2415653"/>
                </a:cubicBezTo>
                <a:cubicBezTo>
                  <a:pt x="1133768" y="2427338"/>
                  <a:pt x="1105469" y="2433850"/>
                  <a:pt x="1078173" y="2442949"/>
                </a:cubicBezTo>
                <a:cubicBezTo>
                  <a:pt x="1064525" y="2447498"/>
                  <a:pt x="1050097" y="2450164"/>
                  <a:pt x="1037230" y="2456597"/>
                </a:cubicBezTo>
                <a:cubicBezTo>
                  <a:pt x="1019033" y="2465695"/>
                  <a:pt x="1002126" y="2478046"/>
                  <a:pt x="982639" y="2483892"/>
                </a:cubicBezTo>
                <a:cubicBezTo>
                  <a:pt x="924803" y="2501243"/>
                  <a:pt x="751378" y="2508383"/>
                  <a:pt x="723331" y="2511188"/>
                </a:cubicBezTo>
                <a:cubicBezTo>
                  <a:pt x="691323" y="2514389"/>
                  <a:pt x="659642" y="2520287"/>
                  <a:pt x="627797" y="2524836"/>
                </a:cubicBezTo>
                <a:cubicBezTo>
                  <a:pt x="614149" y="2543033"/>
                  <a:pt x="601657" y="2562157"/>
                  <a:pt x="586854" y="2579427"/>
                </a:cubicBezTo>
                <a:cubicBezTo>
                  <a:pt x="574293" y="2594081"/>
                  <a:pt x="557761" y="2605135"/>
                  <a:pt x="545911" y="2620370"/>
                </a:cubicBezTo>
                <a:cubicBezTo>
                  <a:pt x="510641" y="2665717"/>
                  <a:pt x="496848" y="2710005"/>
                  <a:pt x="450376" y="2743200"/>
                </a:cubicBezTo>
                <a:cubicBezTo>
                  <a:pt x="433821" y="2755025"/>
                  <a:pt x="413982" y="2761397"/>
                  <a:pt x="395785" y="2770495"/>
                </a:cubicBezTo>
                <a:cubicBezTo>
                  <a:pt x="386687" y="2784143"/>
                  <a:pt x="380088" y="2799840"/>
                  <a:pt x="368490" y="2811438"/>
                </a:cubicBezTo>
                <a:cubicBezTo>
                  <a:pt x="356891" y="2823037"/>
                  <a:pt x="340894" y="2829200"/>
                  <a:pt x="327546" y="2838734"/>
                </a:cubicBezTo>
                <a:cubicBezTo>
                  <a:pt x="255249" y="2890374"/>
                  <a:pt x="298453" y="2871177"/>
                  <a:pt x="232012" y="2893325"/>
                </a:cubicBezTo>
                <a:cubicBezTo>
                  <a:pt x="222913" y="2911522"/>
                  <a:pt x="212730" y="2929216"/>
                  <a:pt x="204716" y="2947916"/>
                </a:cubicBezTo>
                <a:cubicBezTo>
                  <a:pt x="194197" y="2972462"/>
                  <a:pt x="182747" y="3019484"/>
                  <a:pt x="177421" y="3043450"/>
                </a:cubicBezTo>
                <a:cubicBezTo>
                  <a:pt x="172389" y="3066094"/>
                  <a:pt x="167054" y="3088725"/>
                  <a:pt x="163773" y="3111689"/>
                </a:cubicBezTo>
                <a:cubicBezTo>
                  <a:pt x="155301" y="3170995"/>
                  <a:pt x="155633" y="3294457"/>
                  <a:pt x="122830" y="3370997"/>
                </a:cubicBezTo>
                <a:cubicBezTo>
                  <a:pt x="114816" y="3389697"/>
                  <a:pt x="104633" y="3407391"/>
                  <a:pt x="95534" y="3425588"/>
                </a:cubicBezTo>
                <a:cubicBezTo>
                  <a:pt x="90985" y="3443785"/>
                  <a:pt x="87040" y="3462144"/>
                  <a:pt x="81887" y="3480179"/>
                </a:cubicBezTo>
                <a:cubicBezTo>
                  <a:pt x="77935" y="3494011"/>
                  <a:pt x="71360" y="3507079"/>
                  <a:pt x="68239" y="3521122"/>
                </a:cubicBezTo>
                <a:cubicBezTo>
                  <a:pt x="62236" y="3548135"/>
                  <a:pt x="59140" y="3575713"/>
                  <a:pt x="54591" y="3603009"/>
                </a:cubicBezTo>
                <a:cubicBezTo>
                  <a:pt x="50042" y="3766782"/>
                  <a:pt x="58552" y="3931441"/>
                  <a:pt x="40943" y="4094328"/>
                </a:cubicBezTo>
                <a:cubicBezTo>
                  <a:pt x="39397" y="4108631"/>
                  <a:pt x="10172" y="4097804"/>
                  <a:pt x="0" y="4107976"/>
                </a:cubicBezTo>
                <a:lnTo>
                  <a:pt x="0" y="4135271"/>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83955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Line 3"/>
          <p:cNvSpPr>
            <a:spLocks noChangeShapeType="1"/>
          </p:cNvSpPr>
          <p:nvPr/>
        </p:nvSpPr>
        <p:spPr bwMode="auto">
          <a:xfrm>
            <a:off x="2133600" y="2209800"/>
            <a:ext cx="0" cy="4267200"/>
          </a:xfrm>
          <a:prstGeom prst="line">
            <a:avLst/>
          </a:prstGeom>
          <a:noFill/>
          <a:ln w="9525">
            <a:solidFill>
              <a:schemeClr val="tx1"/>
            </a:solidFill>
            <a:round/>
            <a:headEnd/>
            <a:tailEnd/>
          </a:ln>
          <a:effectLst/>
        </p:spPr>
        <p:txBody>
          <a:bodyPr/>
          <a:lstStyle/>
          <a:p>
            <a:endParaRPr lang="en-US"/>
          </a:p>
        </p:txBody>
      </p:sp>
      <p:sp>
        <p:nvSpPr>
          <p:cNvPr id="49156" name="Line 4"/>
          <p:cNvSpPr>
            <a:spLocks noChangeShapeType="1"/>
          </p:cNvSpPr>
          <p:nvPr/>
        </p:nvSpPr>
        <p:spPr bwMode="auto">
          <a:xfrm>
            <a:off x="2133601" y="2209800"/>
            <a:ext cx="4419600" cy="0"/>
          </a:xfrm>
          <a:prstGeom prst="line">
            <a:avLst/>
          </a:prstGeom>
          <a:noFill/>
          <a:ln w="9525">
            <a:solidFill>
              <a:schemeClr val="tx1"/>
            </a:solidFill>
            <a:round/>
            <a:headEnd/>
            <a:tailEnd/>
          </a:ln>
          <a:effectLst/>
        </p:spPr>
        <p:txBody>
          <a:bodyPr/>
          <a:lstStyle/>
          <a:p>
            <a:endParaRPr lang="en-US"/>
          </a:p>
        </p:txBody>
      </p:sp>
      <p:sp>
        <p:nvSpPr>
          <p:cNvPr id="49163" name="Text Box 11"/>
          <p:cNvSpPr txBox="1">
            <a:spLocks noChangeArrowheads="1"/>
          </p:cNvSpPr>
          <p:nvPr/>
        </p:nvSpPr>
        <p:spPr bwMode="auto">
          <a:xfrm rot="16200000">
            <a:off x="946666" y="4158734"/>
            <a:ext cx="1524000" cy="369332"/>
          </a:xfrm>
          <a:prstGeom prst="rect">
            <a:avLst/>
          </a:prstGeom>
          <a:noFill/>
          <a:ln w="9525">
            <a:noFill/>
            <a:miter lim="800000"/>
            <a:headEnd/>
            <a:tailEnd/>
          </a:ln>
          <a:effectLst/>
        </p:spPr>
        <p:txBody>
          <a:bodyPr wrap="square">
            <a:spAutoFit/>
          </a:bodyPr>
          <a:lstStyle/>
          <a:p>
            <a:r>
              <a:rPr lang="en-US" dirty="0" smtClean="0"/>
              <a:t>Depth (z, m)</a:t>
            </a:r>
            <a:endParaRPr lang="en-US" dirty="0"/>
          </a:p>
        </p:txBody>
      </p:sp>
      <p:sp>
        <p:nvSpPr>
          <p:cNvPr id="49166" name="Rectangle 14"/>
          <p:cNvSpPr>
            <a:spLocks noGrp="1" noChangeArrowheads="1"/>
          </p:cNvSpPr>
          <p:nvPr>
            <p:ph type="title"/>
          </p:nvPr>
        </p:nvSpPr>
        <p:spPr/>
        <p:txBody>
          <a:bodyPr>
            <a:normAutofit fontScale="90000"/>
          </a:bodyPr>
          <a:lstStyle/>
          <a:p>
            <a:r>
              <a:rPr lang="en-US" dirty="0" smtClean="0"/>
              <a:t>Oxygen Profiles in an Oligotrophic and Eutrophic Lake in the late summer</a:t>
            </a:r>
            <a:endParaRPr lang="en-US" dirty="0"/>
          </a:p>
        </p:txBody>
      </p:sp>
      <p:sp>
        <p:nvSpPr>
          <p:cNvPr id="13" name="Text Box 11"/>
          <p:cNvSpPr txBox="1">
            <a:spLocks noChangeArrowheads="1"/>
          </p:cNvSpPr>
          <p:nvPr/>
        </p:nvSpPr>
        <p:spPr bwMode="auto">
          <a:xfrm>
            <a:off x="3200400" y="1752600"/>
            <a:ext cx="2971800" cy="369332"/>
          </a:xfrm>
          <a:prstGeom prst="rect">
            <a:avLst/>
          </a:prstGeom>
          <a:noFill/>
          <a:ln w="9525">
            <a:noFill/>
            <a:miter lim="800000"/>
            <a:headEnd/>
            <a:tailEnd/>
          </a:ln>
          <a:effectLst/>
        </p:spPr>
        <p:txBody>
          <a:bodyPr wrap="square">
            <a:spAutoFit/>
          </a:bodyPr>
          <a:lstStyle/>
          <a:p>
            <a:r>
              <a:rPr lang="en-US" dirty="0" smtClean="0"/>
              <a:t>Dissolved Oxygen (mg/L)</a:t>
            </a:r>
            <a:endParaRPr lang="en-US" dirty="0"/>
          </a:p>
        </p:txBody>
      </p:sp>
    </p:spTree>
    <p:extLst>
      <p:ext uri="{BB962C8B-B14F-4D97-AF65-F5344CB8AC3E}">
        <p14:creationId xmlns:p14="http://schemas.microsoft.com/office/powerpoint/2010/main" val="151171189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Line 3"/>
          <p:cNvSpPr>
            <a:spLocks noChangeShapeType="1"/>
          </p:cNvSpPr>
          <p:nvPr/>
        </p:nvSpPr>
        <p:spPr bwMode="auto">
          <a:xfrm>
            <a:off x="2133600" y="2209800"/>
            <a:ext cx="0" cy="4267200"/>
          </a:xfrm>
          <a:prstGeom prst="line">
            <a:avLst/>
          </a:prstGeom>
          <a:noFill/>
          <a:ln w="9525">
            <a:solidFill>
              <a:schemeClr val="tx1"/>
            </a:solidFill>
            <a:round/>
            <a:headEnd/>
            <a:tailEnd/>
          </a:ln>
          <a:effectLst/>
        </p:spPr>
        <p:txBody>
          <a:bodyPr/>
          <a:lstStyle/>
          <a:p>
            <a:endParaRPr lang="en-US"/>
          </a:p>
        </p:txBody>
      </p:sp>
      <p:sp>
        <p:nvSpPr>
          <p:cNvPr id="49156" name="Line 4"/>
          <p:cNvSpPr>
            <a:spLocks noChangeShapeType="1"/>
          </p:cNvSpPr>
          <p:nvPr/>
        </p:nvSpPr>
        <p:spPr bwMode="auto">
          <a:xfrm>
            <a:off x="2133601" y="2209800"/>
            <a:ext cx="4419600" cy="0"/>
          </a:xfrm>
          <a:prstGeom prst="line">
            <a:avLst/>
          </a:prstGeom>
          <a:noFill/>
          <a:ln w="9525">
            <a:solidFill>
              <a:schemeClr val="tx1"/>
            </a:solidFill>
            <a:round/>
            <a:headEnd/>
            <a:tailEnd/>
          </a:ln>
          <a:effectLst/>
        </p:spPr>
        <p:txBody>
          <a:bodyPr/>
          <a:lstStyle/>
          <a:p>
            <a:endParaRPr lang="en-US"/>
          </a:p>
        </p:txBody>
      </p:sp>
      <p:sp>
        <p:nvSpPr>
          <p:cNvPr id="49163" name="Text Box 11"/>
          <p:cNvSpPr txBox="1">
            <a:spLocks noChangeArrowheads="1"/>
          </p:cNvSpPr>
          <p:nvPr/>
        </p:nvSpPr>
        <p:spPr bwMode="auto">
          <a:xfrm rot="16200000">
            <a:off x="946666" y="4158734"/>
            <a:ext cx="1524000" cy="369332"/>
          </a:xfrm>
          <a:prstGeom prst="rect">
            <a:avLst/>
          </a:prstGeom>
          <a:noFill/>
          <a:ln w="9525">
            <a:noFill/>
            <a:miter lim="800000"/>
            <a:headEnd/>
            <a:tailEnd/>
          </a:ln>
          <a:effectLst/>
        </p:spPr>
        <p:txBody>
          <a:bodyPr wrap="square">
            <a:spAutoFit/>
          </a:bodyPr>
          <a:lstStyle/>
          <a:p>
            <a:r>
              <a:rPr lang="en-US" dirty="0" smtClean="0"/>
              <a:t>Depth (z, m)</a:t>
            </a:r>
            <a:endParaRPr lang="en-US" dirty="0"/>
          </a:p>
        </p:txBody>
      </p:sp>
      <p:sp>
        <p:nvSpPr>
          <p:cNvPr id="49166" name="Rectangle 14"/>
          <p:cNvSpPr>
            <a:spLocks noGrp="1" noChangeArrowheads="1"/>
          </p:cNvSpPr>
          <p:nvPr>
            <p:ph type="title"/>
          </p:nvPr>
        </p:nvSpPr>
        <p:spPr/>
        <p:txBody>
          <a:bodyPr>
            <a:normAutofit fontScale="90000"/>
          </a:bodyPr>
          <a:lstStyle/>
          <a:p>
            <a:r>
              <a:rPr lang="en-US" dirty="0" smtClean="0"/>
              <a:t>Oxygen Profiles in an Oligotrophic and Eutrophic Lake in the late summer</a:t>
            </a:r>
            <a:endParaRPr lang="en-US" dirty="0"/>
          </a:p>
        </p:txBody>
      </p:sp>
      <p:sp>
        <p:nvSpPr>
          <p:cNvPr id="13" name="Text Box 11"/>
          <p:cNvSpPr txBox="1">
            <a:spLocks noChangeArrowheads="1"/>
          </p:cNvSpPr>
          <p:nvPr/>
        </p:nvSpPr>
        <p:spPr bwMode="auto">
          <a:xfrm>
            <a:off x="3200400" y="1752600"/>
            <a:ext cx="2971800" cy="369332"/>
          </a:xfrm>
          <a:prstGeom prst="rect">
            <a:avLst/>
          </a:prstGeom>
          <a:noFill/>
          <a:ln w="9525">
            <a:noFill/>
            <a:miter lim="800000"/>
            <a:headEnd/>
            <a:tailEnd/>
          </a:ln>
          <a:effectLst/>
        </p:spPr>
        <p:txBody>
          <a:bodyPr wrap="square">
            <a:spAutoFit/>
          </a:bodyPr>
          <a:lstStyle/>
          <a:p>
            <a:r>
              <a:rPr lang="en-US" dirty="0" smtClean="0"/>
              <a:t>Dissolved Oxygen (mg/L)</a:t>
            </a:r>
            <a:endParaRPr lang="en-US" dirty="0"/>
          </a:p>
        </p:txBody>
      </p:sp>
      <p:sp>
        <p:nvSpPr>
          <p:cNvPr id="14" name="Freeform 13"/>
          <p:cNvSpPr/>
          <p:nvPr/>
        </p:nvSpPr>
        <p:spPr>
          <a:xfrm>
            <a:off x="2224585" y="2361063"/>
            <a:ext cx="3330054" cy="4135271"/>
          </a:xfrm>
          <a:custGeom>
            <a:avLst/>
            <a:gdLst>
              <a:gd name="connsiteX0" fmla="*/ 3316406 w 3330054"/>
              <a:gd name="connsiteY0" fmla="*/ 0 h 4135271"/>
              <a:gd name="connsiteX1" fmla="*/ 3330054 w 3330054"/>
              <a:gd name="connsiteY1" fmla="*/ 504967 h 4135271"/>
              <a:gd name="connsiteX2" fmla="*/ 3302758 w 3330054"/>
              <a:gd name="connsiteY2" fmla="*/ 818865 h 4135271"/>
              <a:gd name="connsiteX3" fmla="*/ 3275463 w 3330054"/>
              <a:gd name="connsiteY3" fmla="*/ 873456 h 4135271"/>
              <a:gd name="connsiteX4" fmla="*/ 3248167 w 3330054"/>
              <a:gd name="connsiteY4" fmla="*/ 1037230 h 4135271"/>
              <a:gd name="connsiteX5" fmla="*/ 3138985 w 3330054"/>
              <a:gd name="connsiteY5" fmla="*/ 1201003 h 4135271"/>
              <a:gd name="connsiteX6" fmla="*/ 3057099 w 3330054"/>
              <a:gd name="connsiteY6" fmla="*/ 1269241 h 4135271"/>
              <a:gd name="connsiteX7" fmla="*/ 3029803 w 3330054"/>
              <a:gd name="connsiteY7" fmla="*/ 1310185 h 4135271"/>
              <a:gd name="connsiteX8" fmla="*/ 2975212 w 3330054"/>
              <a:gd name="connsiteY8" fmla="*/ 1351128 h 4135271"/>
              <a:gd name="connsiteX9" fmla="*/ 2893325 w 3330054"/>
              <a:gd name="connsiteY9" fmla="*/ 1419367 h 4135271"/>
              <a:gd name="connsiteX10" fmla="*/ 2879678 w 3330054"/>
              <a:gd name="connsiteY10" fmla="*/ 1460310 h 4135271"/>
              <a:gd name="connsiteX11" fmla="*/ 2838734 w 3330054"/>
              <a:gd name="connsiteY11" fmla="*/ 1501253 h 4135271"/>
              <a:gd name="connsiteX12" fmla="*/ 2756848 w 3330054"/>
              <a:gd name="connsiteY12" fmla="*/ 1542197 h 4135271"/>
              <a:gd name="connsiteX13" fmla="*/ 2661314 w 3330054"/>
              <a:gd name="connsiteY13" fmla="*/ 1624083 h 4135271"/>
              <a:gd name="connsiteX14" fmla="*/ 2552131 w 3330054"/>
              <a:gd name="connsiteY14" fmla="*/ 1678674 h 4135271"/>
              <a:gd name="connsiteX15" fmla="*/ 2442949 w 3330054"/>
              <a:gd name="connsiteY15" fmla="*/ 1746913 h 4135271"/>
              <a:gd name="connsiteX16" fmla="*/ 2347415 w 3330054"/>
              <a:gd name="connsiteY16" fmla="*/ 1774209 h 4135271"/>
              <a:gd name="connsiteX17" fmla="*/ 2279176 w 3330054"/>
              <a:gd name="connsiteY17" fmla="*/ 1801504 h 4135271"/>
              <a:gd name="connsiteX18" fmla="*/ 2238233 w 3330054"/>
              <a:gd name="connsiteY18" fmla="*/ 1815152 h 4135271"/>
              <a:gd name="connsiteX19" fmla="*/ 2142699 w 3330054"/>
              <a:gd name="connsiteY19" fmla="*/ 1869743 h 4135271"/>
              <a:gd name="connsiteX20" fmla="*/ 2101755 w 3330054"/>
              <a:gd name="connsiteY20" fmla="*/ 1883391 h 4135271"/>
              <a:gd name="connsiteX21" fmla="*/ 2033516 w 3330054"/>
              <a:gd name="connsiteY21" fmla="*/ 1910686 h 4135271"/>
              <a:gd name="connsiteX22" fmla="*/ 1992573 w 3330054"/>
              <a:gd name="connsiteY22" fmla="*/ 1937982 h 4135271"/>
              <a:gd name="connsiteX23" fmla="*/ 1924334 w 3330054"/>
              <a:gd name="connsiteY23" fmla="*/ 1965277 h 4135271"/>
              <a:gd name="connsiteX24" fmla="*/ 1856096 w 3330054"/>
              <a:gd name="connsiteY24" fmla="*/ 2006221 h 4135271"/>
              <a:gd name="connsiteX25" fmla="*/ 1760561 w 3330054"/>
              <a:gd name="connsiteY25" fmla="*/ 2101755 h 4135271"/>
              <a:gd name="connsiteX26" fmla="*/ 1719618 w 3330054"/>
              <a:gd name="connsiteY26" fmla="*/ 2142698 h 4135271"/>
              <a:gd name="connsiteX27" fmla="*/ 1624084 w 3330054"/>
              <a:gd name="connsiteY27" fmla="*/ 2210937 h 4135271"/>
              <a:gd name="connsiteX28" fmla="*/ 1542197 w 3330054"/>
              <a:gd name="connsiteY28" fmla="*/ 2238233 h 4135271"/>
              <a:gd name="connsiteX29" fmla="*/ 1392072 w 3330054"/>
              <a:gd name="connsiteY29" fmla="*/ 2292824 h 4135271"/>
              <a:gd name="connsiteX30" fmla="*/ 1351128 w 3330054"/>
              <a:gd name="connsiteY30" fmla="*/ 2333767 h 4135271"/>
              <a:gd name="connsiteX31" fmla="*/ 1255594 w 3330054"/>
              <a:gd name="connsiteY31" fmla="*/ 2361062 h 4135271"/>
              <a:gd name="connsiteX32" fmla="*/ 1201003 w 3330054"/>
              <a:gd name="connsiteY32" fmla="*/ 2388358 h 4135271"/>
              <a:gd name="connsiteX33" fmla="*/ 1160060 w 3330054"/>
              <a:gd name="connsiteY33" fmla="*/ 2415653 h 4135271"/>
              <a:gd name="connsiteX34" fmla="*/ 1078173 w 3330054"/>
              <a:gd name="connsiteY34" fmla="*/ 2442949 h 4135271"/>
              <a:gd name="connsiteX35" fmla="*/ 1037230 w 3330054"/>
              <a:gd name="connsiteY35" fmla="*/ 2456597 h 4135271"/>
              <a:gd name="connsiteX36" fmla="*/ 982639 w 3330054"/>
              <a:gd name="connsiteY36" fmla="*/ 2483892 h 4135271"/>
              <a:gd name="connsiteX37" fmla="*/ 723331 w 3330054"/>
              <a:gd name="connsiteY37" fmla="*/ 2511188 h 4135271"/>
              <a:gd name="connsiteX38" fmla="*/ 627797 w 3330054"/>
              <a:gd name="connsiteY38" fmla="*/ 2524836 h 4135271"/>
              <a:gd name="connsiteX39" fmla="*/ 586854 w 3330054"/>
              <a:gd name="connsiteY39" fmla="*/ 2579427 h 4135271"/>
              <a:gd name="connsiteX40" fmla="*/ 545911 w 3330054"/>
              <a:gd name="connsiteY40" fmla="*/ 2620370 h 4135271"/>
              <a:gd name="connsiteX41" fmla="*/ 450376 w 3330054"/>
              <a:gd name="connsiteY41" fmla="*/ 2743200 h 4135271"/>
              <a:gd name="connsiteX42" fmla="*/ 395785 w 3330054"/>
              <a:gd name="connsiteY42" fmla="*/ 2770495 h 4135271"/>
              <a:gd name="connsiteX43" fmla="*/ 368490 w 3330054"/>
              <a:gd name="connsiteY43" fmla="*/ 2811438 h 4135271"/>
              <a:gd name="connsiteX44" fmla="*/ 327546 w 3330054"/>
              <a:gd name="connsiteY44" fmla="*/ 2838734 h 4135271"/>
              <a:gd name="connsiteX45" fmla="*/ 232012 w 3330054"/>
              <a:gd name="connsiteY45" fmla="*/ 2893325 h 4135271"/>
              <a:gd name="connsiteX46" fmla="*/ 204716 w 3330054"/>
              <a:gd name="connsiteY46" fmla="*/ 2947916 h 4135271"/>
              <a:gd name="connsiteX47" fmla="*/ 177421 w 3330054"/>
              <a:gd name="connsiteY47" fmla="*/ 3043450 h 4135271"/>
              <a:gd name="connsiteX48" fmla="*/ 163773 w 3330054"/>
              <a:gd name="connsiteY48" fmla="*/ 3111689 h 4135271"/>
              <a:gd name="connsiteX49" fmla="*/ 122830 w 3330054"/>
              <a:gd name="connsiteY49" fmla="*/ 3370997 h 4135271"/>
              <a:gd name="connsiteX50" fmla="*/ 95534 w 3330054"/>
              <a:gd name="connsiteY50" fmla="*/ 3425588 h 4135271"/>
              <a:gd name="connsiteX51" fmla="*/ 81887 w 3330054"/>
              <a:gd name="connsiteY51" fmla="*/ 3480179 h 4135271"/>
              <a:gd name="connsiteX52" fmla="*/ 68239 w 3330054"/>
              <a:gd name="connsiteY52" fmla="*/ 3521122 h 4135271"/>
              <a:gd name="connsiteX53" fmla="*/ 54591 w 3330054"/>
              <a:gd name="connsiteY53" fmla="*/ 3603009 h 4135271"/>
              <a:gd name="connsiteX54" fmla="*/ 40943 w 3330054"/>
              <a:gd name="connsiteY54" fmla="*/ 4094328 h 4135271"/>
              <a:gd name="connsiteX55" fmla="*/ 0 w 3330054"/>
              <a:gd name="connsiteY55" fmla="*/ 4107976 h 4135271"/>
              <a:gd name="connsiteX56" fmla="*/ 0 w 3330054"/>
              <a:gd name="connsiteY56" fmla="*/ 4135271 h 413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30054" h="4135271">
                <a:moveTo>
                  <a:pt x="3316406" y="0"/>
                </a:moveTo>
                <a:cubicBezTo>
                  <a:pt x="3320955" y="168322"/>
                  <a:pt x="3330054" y="336583"/>
                  <a:pt x="3330054" y="504967"/>
                </a:cubicBezTo>
                <a:cubicBezTo>
                  <a:pt x="3330054" y="518756"/>
                  <a:pt x="3328266" y="742340"/>
                  <a:pt x="3302758" y="818865"/>
                </a:cubicBezTo>
                <a:cubicBezTo>
                  <a:pt x="3296324" y="838166"/>
                  <a:pt x="3284561" y="855259"/>
                  <a:pt x="3275463" y="873456"/>
                </a:cubicBezTo>
                <a:cubicBezTo>
                  <a:pt x="3266364" y="928047"/>
                  <a:pt x="3277500" y="990298"/>
                  <a:pt x="3248167" y="1037230"/>
                </a:cubicBezTo>
                <a:cubicBezTo>
                  <a:pt x="3237785" y="1053842"/>
                  <a:pt x="3168625" y="1171363"/>
                  <a:pt x="3138985" y="1201003"/>
                </a:cubicBezTo>
                <a:cubicBezTo>
                  <a:pt x="3031629" y="1308359"/>
                  <a:pt x="3168891" y="1135090"/>
                  <a:pt x="3057099" y="1269241"/>
                </a:cubicBezTo>
                <a:cubicBezTo>
                  <a:pt x="3046598" y="1281842"/>
                  <a:pt x="3041402" y="1298586"/>
                  <a:pt x="3029803" y="1310185"/>
                </a:cubicBezTo>
                <a:cubicBezTo>
                  <a:pt x="3013719" y="1326269"/>
                  <a:pt x="2992482" y="1336325"/>
                  <a:pt x="2975212" y="1351128"/>
                </a:cubicBezTo>
                <a:cubicBezTo>
                  <a:pt x="2883263" y="1429941"/>
                  <a:pt x="2983819" y="1359038"/>
                  <a:pt x="2893325" y="1419367"/>
                </a:cubicBezTo>
                <a:cubicBezTo>
                  <a:pt x="2888776" y="1433015"/>
                  <a:pt x="2887658" y="1448340"/>
                  <a:pt x="2879678" y="1460310"/>
                </a:cubicBezTo>
                <a:cubicBezTo>
                  <a:pt x="2868972" y="1476369"/>
                  <a:pt x="2854793" y="1490547"/>
                  <a:pt x="2838734" y="1501253"/>
                </a:cubicBezTo>
                <a:cubicBezTo>
                  <a:pt x="2715637" y="1583317"/>
                  <a:pt x="2885689" y="1434828"/>
                  <a:pt x="2756848" y="1542197"/>
                </a:cubicBezTo>
                <a:cubicBezTo>
                  <a:pt x="2701421" y="1588387"/>
                  <a:pt x="2729460" y="1584331"/>
                  <a:pt x="2661314" y="1624083"/>
                </a:cubicBezTo>
                <a:cubicBezTo>
                  <a:pt x="2626167" y="1644585"/>
                  <a:pt x="2585987" y="1656103"/>
                  <a:pt x="2552131" y="1678674"/>
                </a:cubicBezTo>
                <a:cubicBezTo>
                  <a:pt x="2526434" y="1695806"/>
                  <a:pt x="2464903" y="1737766"/>
                  <a:pt x="2442949" y="1746913"/>
                </a:cubicBezTo>
                <a:cubicBezTo>
                  <a:pt x="2412378" y="1759651"/>
                  <a:pt x="2378834" y="1763736"/>
                  <a:pt x="2347415" y="1774209"/>
                </a:cubicBezTo>
                <a:cubicBezTo>
                  <a:pt x="2324174" y="1781956"/>
                  <a:pt x="2302115" y="1792902"/>
                  <a:pt x="2279176" y="1801504"/>
                </a:cubicBezTo>
                <a:cubicBezTo>
                  <a:pt x="2265706" y="1806555"/>
                  <a:pt x="2251456" y="1809485"/>
                  <a:pt x="2238233" y="1815152"/>
                </a:cubicBezTo>
                <a:cubicBezTo>
                  <a:pt x="2070740" y="1886934"/>
                  <a:pt x="2279766" y="1801209"/>
                  <a:pt x="2142699" y="1869743"/>
                </a:cubicBezTo>
                <a:cubicBezTo>
                  <a:pt x="2129832" y="1876177"/>
                  <a:pt x="2115225" y="1878340"/>
                  <a:pt x="2101755" y="1883391"/>
                </a:cubicBezTo>
                <a:cubicBezTo>
                  <a:pt x="2078816" y="1891993"/>
                  <a:pt x="2055428" y="1899730"/>
                  <a:pt x="2033516" y="1910686"/>
                </a:cubicBezTo>
                <a:cubicBezTo>
                  <a:pt x="2018845" y="1918021"/>
                  <a:pt x="2007244" y="1930647"/>
                  <a:pt x="1992573" y="1937982"/>
                </a:cubicBezTo>
                <a:cubicBezTo>
                  <a:pt x="1970661" y="1948938"/>
                  <a:pt x="1946246" y="1954321"/>
                  <a:pt x="1924334" y="1965277"/>
                </a:cubicBezTo>
                <a:cubicBezTo>
                  <a:pt x="1900608" y="1977140"/>
                  <a:pt x="1876474" y="1989239"/>
                  <a:pt x="1856096" y="2006221"/>
                </a:cubicBezTo>
                <a:cubicBezTo>
                  <a:pt x="1821499" y="2035052"/>
                  <a:pt x="1792406" y="2069910"/>
                  <a:pt x="1760561" y="2101755"/>
                </a:cubicBezTo>
                <a:cubicBezTo>
                  <a:pt x="1746913" y="2115403"/>
                  <a:pt x="1735059" y="2131118"/>
                  <a:pt x="1719618" y="2142698"/>
                </a:cubicBezTo>
                <a:cubicBezTo>
                  <a:pt x="1712290" y="2148194"/>
                  <a:pt x="1640408" y="2203682"/>
                  <a:pt x="1624084" y="2210937"/>
                </a:cubicBezTo>
                <a:cubicBezTo>
                  <a:pt x="1597792" y="2222623"/>
                  <a:pt x="1566137" y="2222273"/>
                  <a:pt x="1542197" y="2238233"/>
                </a:cubicBezTo>
                <a:cubicBezTo>
                  <a:pt x="1470040" y="2286337"/>
                  <a:pt x="1517167" y="2261550"/>
                  <a:pt x="1392072" y="2292824"/>
                </a:cubicBezTo>
                <a:cubicBezTo>
                  <a:pt x="1378424" y="2306472"/>
                  <a:pt x="1367187" y="2323061"/>
                  <a:pt x="1351128" y="2333767"/>
                </a:cubicBezTo>
                <a:cubicBezTo>
                  <a:pt x="1339378" y="2341600"/>
                  <a:pt x="1262878" y="2359241"/>
                  <a:pt x="1255594" y="2361062"/>
                </a:cubicBezTo>
                <a:cubicBezTo>
                  <a:pt x="1237397" y="2370161"/>
                  <a:pt x="1218667" y="2378264"/>
                  <a:pt x="1201003" y="2388358"/>
                </a:cubicBezTo>
                <a:cubicBezTo>
                  <a:pt x="1186762" y="2396496"/>
                  <a:pt x="1175049" y="2408991"/>
                  <a:pt x="1160060" y="2415653"/>
                </a:cubicBezTo>
                <a:cubicBezTo>
                  <a:pt x="1133768" y="2427338"/>
                  <a:pt x="1105469" y="2433850"/>
                  <a:pt x="1078173" y="2442949"/>
                </a:cubicBezTo>
                <a:cubicBezTo>
                  <a:pt x="1064525" y="2447498"/>
                  <a:pt x="1050097" y="2450164"/>
                  <a:pt x="1037230" y="2456597"/>
                </a:cubicBezTo>
                <a:cubicBezTo>
                  <a:pt x="1019033" y="2465695"/>
                  <a:pt x="1002126" y="2478046"/>
                  <a:pt x="982639" y="2483892"/>
                </a:cubicBezTo>
                <a:cubicBezTo>
                  <a:pt x="924803" y="2501243"/>
                  <a:pt x="751378" y="2508383"/>
                  <a:pt x="723331" y="2511188"/>
                </a:cubicBezTo>
                <a:cubicBezTo>
                  <a:pt x="691323" y="2514389"/>
                  <a:pt x="659642" y="2520287"/>
                  <a:pt x="627797" y="2524836"/>
                </a:cubicBezTo>
                <a:cubicBezTo>
                  <a:pt x="614149" y="2543033"/>
                  <a:pt x="601657" y="2562157"/>
                  <a:pt x="586854" y="2579427"/>
                </a:cubicBezTo>
                <a:cubicBezTo>
                  <a:pt x="574293" y="2594081"/>
                  <a:pt x="557761" y="2605135"/>
                  <a:pt x="545911" y="2620370"/>
                </a:cubicBezTo>
                <a:cubicBezTo>
                  <a:pt x="510641" y="2665717"/>
                  <a:pt x="496848" y="2710005"/>
                  <a:pt x="450376" y="2743200"/>
                </a:cubicBezTo>
                <a:cubicBezTo>
                  <a:pt x="433821" y="2755025"/>
                  <a:pt x="413982" y="2761397"/>
                  <a:pt x="395785" y="2770495"/>
                </a:cubicBezTo>
                <a:cubicBezTo>
                  <a:pt x="386687" y="2784143"/>
                  <a:pt x="380088" y="2799840"/>
                  <a:pt x="368490" y="2811438"/>
                </a:cubicBezTo>
                <a:cubicBezTo>
                  <a:pt x="356891" y="2823037"/>
                  <a:pt x="340894" y="2829200"/>
                  <a:pt x="327546" y="2838734"/>
                </a:cubicBezTo>
                <a:cubicBezTo>
                  <a:pt x="255249" y="2890374"/>
                  <a:pt x="298453" y="2871177"/>
                  <a:pt x="232012" y="2893325"/>
                </a:cubicBezTo>
                <a:cubicBezTo>
                  <a:pt x="222913" y="2911522"/>
                  <a:pt x="212730" y="2929216"/>
                  <a:pt x="204716" y="2947916"/>
                </a:cubicBezTo>
                <a:cubicBezTo>
                  <a:pt x="194197" y="2972462"/>
                  <a:pt x="182747" y="3019484"/>
                  <a:pt x="177421" y="3043450"/>
                </a:cubicBezTo>
                <a:cubicBezTo>
                  <a:pt x="172389" y="3066094"/>
                  <a:pt x="167054" y="3088725"/>
                  <a:pt x="163773" y="3111689"/>
                </a:cubicBezTo>
                <a:cubicBezTo>
                  <a:pt x="155301" y="3170995"/>
                  <a:pt x="155633" y="3294457"/>
                  <a:pt x="122830" y="3370997"/>
                </a:cubicBezTo>
                <a:cubicBezTo>
                  <a:pt x="114816" y="3389697"/>
                  <a:pt x="104633" y="3407391"/>
                  <a:pt x="95534" y="3425588"/>
                </a:cubicBezTo>
                <a:cubicBezTo>
                  <a:pt x="90985" y="3443785"/>
                  <a:pt x="87040" y="3462144"/>
                  <a:pt x="81887" y="3480179"/>
                </a:cubicBezTo>
                <a:cubicBezTo>
                  <a:pt x="77935" y="3494011"/>
                  <a:pt x="71360" y="3507079"/>
                  <a:pt x="68239" y="3521122"/>
                </a:cubicBezTo>
                <a:cubicBezTo>
                  <a:pt x="62236" y="3548135"/>
                  <a:pt x="59140" y="3575713"/>
                  <a:pt x="54591" y="3603009"/>
                </a:cubicBezTo>
                <a:cubicBezTo>
                  <a:pt x="50042" y="3766782"/>
                  <a:pt x="58552" y="3931441"/>
                  <a:pt x="40943" y="4094328"/>
                </a:cubicBezTo>
                <a:cubicBezTo>
                  <a:pt x="39397" y="4108631"/>
                  <a:pt x="10172" y="4097804"/>
                  <a:pt x="0" y="4107976"/>
                </a:cubicBezTo>
                <a:lnTo>
                  <a:pt x="0" y="4135271"/>
                </a:lnTo>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Freeform 14"/>
          <p:cNvSpPr/>
          <p:nvPr/>
        </p:nvSpPr>
        <p:spPr>
          <a:xfrm>
            <a:off x="4452525" y="2373508"/>
            <a:ext cx="345223" cy="4109179"/>
          </a:xfrm>
          <a:custGeom>
            <a:avLst/>
            <a:gdLst>
              <a:gd name="connsiteX0" fmla="*/ 310544 w 345223"/>
              <a:gd name="connsiteY0" fmla="*/ 1202 h 4109179"/>
              <a:gd name="connsiteX1" fmla="*/ 310544 w 345223"/>
              <a:gd name="connsiteY1" fmla="*/ 287805 h 4109179"/>
              <a:gd name="connsiteX2" fmla="*/ 296896 w 345223"/>
              <a:gd name="connsiteY2" fmla="*/ 1488808 h 4109179"/>
              <a:gd name="connsiteX3" fmla="*/ 242305 w 345223"/>
              <a:gd name="connsiteY3" fmla="*/ 1939185 h 4109179"/>
              <a:gd name="connsiteX4" fmla="*/ 228657 w 345223"/>
              <a:gd name="connsiteY4" fmla="*/ 2007423 h 4109179"/>
              <a:gd name="connsiteX5" fmla="*/ 215009 w 345223"/>
              <a:gd name="connsiteY5" fmla="*/ 2048367 h 4109179"/>
              <a:gd name="connsiteX6" fmla="*/ 201362 w 345223"/>
              <a:gd name="connsiteY6" fmla="*/ 2157549 h 4109179"/>
              <a:gd name="connsiteX7" fmla="*/ 105827 w 345223"/>
              <a:gd name="connsiteY7" fmla="*/ 2307674 h 4109179"/>
              <a:gd name="connsiteX8" fmla="*/ 78532 w 345223"/>
              <a:gd name="connsiteY8" fmla="*/ 2389561 h 4109179"/>
              <a:gd name="connsiteX9" fmla="*/ 64884 w 345223"/>
              <a:gd name="connsiteY9" fmla="*/ 2471447 h 4109179"/>
              <a:gd name="connsiteX10" fmla="*/ 51236 w 345223"/>
              <a:gd name="connsiteY10" fmla="*/ 2580629 h 4109179"/>
              <a:gd name="connsiteX11" fmla="*/ 37588 w 345223"/>
              <a:gd name="connsiteY11" fmla="*/ 2635220 h 4109179"/>
              <a:gd name="connsiteX12" fmla="*/ 23941 w 345223"/>
              <a:gd name="connsiteY12" fmla="*/ 3208426 h 4109179"/>
              <a:gd name="connsiteX13" fmla="*/ 51236 w 345223"/>
              <a:gd name="connsiteY13" fmla="*/ 3385847 h 4109179"/>
              <a:gd name="connsiteX14" fmla="*/ 92179 w 345223"/>
              <a:gd name="connsiteY14" fmla="*/ 3481382 h 4109179"/>
              <a:gd name="connsiteX15" fmla="*/ 133123 w 345223"/>
              <a:gd name="connsiteY15" fmla="*/ 3508677 h 4109179"/>
              <a:gd name="connsiteX16" fmla="*/ 146771 w 345223"/>
              <a:gd name="connsiteY16" fmla="*/ 3590564 h 4109179"/>
              <a:gd name="connsiteX17" fmla="*/ 174066 w 345223"/>
              <a:gd name="connsiteY17" fmla="*/ 3645155 h 4109179"/>
              <a:gd name="connsiteX18" fmla="*/ 187714 w 345223"/>
              <a:gd name="connsiteY18" fmla="*/ 3686098 h 4109179"/>
              <a:gd name="connsiteX19" fmla="*/ 160418 w 345223"/>
              <a:gd name="connsiteY19" fmla="*/ 3781632 h 4109179"/>
              <a:gd name="connsiteX20" fmla="*/ 146771 w 345223"/>
              <a:gd name="connsiteY20" fmla="*/ 3836223 h 4109179"/>
              <a:gd name="connsiteX21" fmla="*/ 92179 w 345223"/>
              <a:gd name="connsiteY21" fmla="*/ 3918110 h 4109179"/>
              <a:gd name="connsiteX22" fmla="*/ 119475 w 345223"/>
              <a:gd name="connsiteY22" fmla="*/ 4027292 h 4109179"/>
              <a:gd name="connsiteX23" fmla="*/ 133123 w 345223"/>
              <a:gd name="connsiteY23" fmla="*/ 4081883 h 4109179"/>
              <a:gd name="connsiteX24" fmla="*/ 105827 w 345223"/>
              <a:gd name="connsiteY24" fmla="*/ 4109179 h 410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45223" h="4109179">
                <a:moveTo>
                  <a:pt x="310544" y="1202"/>
                </a:moveTo>
                <a:cubicBezTo>
                  <a:pt x="345223" y="139926"/>
                  <a:pt x="316026" y="0"/>
                  <a:pt x="310544" y="287805"/>
                </a:cubicBezTo>
                <a:cubicBezTo>
                  <a:pt x="302920" y="688093"/>
                  <a:pt x="307072" y="1088577"/>
                  <a:pt x="296896" y="1488808"/>
                </a:cubicBezTo>
                <a:cubicBezTo>
                  <a:pt x="286767" y="1887220"/>
                  <a:pt x="343281" y="1787716"/>
                  <a:pt x="242305" y="1939185"/>
                </a:cubicBezTo>
                <a:cubicBezTo>
                  <a:pt x="237756" y="1961931"/>
                  <a:pt x="234283" y="1984919"/>
                  <a:pt x="228657" y="2007423"/>
                </a:cubicBezTo>
                <a:cubicBezTo>
                  <a:pt x="225168" y="2021380"/>
                  <a:pt x="217582" y="2034213"/>
                  <a:pt x="215009" y="2048367"/>
                </a:cubicBezTo>
                <a:cubicBezTo>
                  <a:pt x="208448" y="2084453"/>
                  <a:pt x="212302" y="2122541"/>
                  <a:pt x="201362" y="2157549"/>
                </a:cubicBezTo>
                <a:cubicBezTo>
                  <a:pt x="172625" y="2249510"/>
                  <a:pt x="159185" y="2254317"/>
                  <a:pt x="105827" y="2307674"/>
                </a:cubicBezTo>
                <a:cubicBezTo>
                  <a:pt x="96729" y="2334970"/>
                  <a:pt x="83262" y="2361180"/>
                  <a:pt x="78532" y="2389561"/>
                </a:cubicBezTo>
                <a:cubicBezTo>
                  <a:pt x="73983" y="2416856"/>
                  <a:pt x="68797" y="2444053"/>
                  <a:pt x="64884" y="2471447"/>
                </a:cubicBezTo>
                <a:cubicBezTo>
                  <a:pt x="59697" y="2507756"/>
                  <a:pt x="57266" y="2544451"/>
                  <a:pt x="51236" y="2580629"/>
                </a:cubicBezTo>
                <a:cubicBezTo>
                  <a:pt x="48152" y="2599131"/>
                  <a:pt x="42137" y="2617023"/>
                  <a:pt x="37588" y="2635220"/>
                </a:cubicBezTo>
                <a:cubicBezTo>
                  <a:pt x="9022" y="3020865"/>
                  <a:pt x="0" y="2909162"/>
                  <a:pt x="23941" y="3208426"/>
                </a:cubicBezTo>
                <a:cubicBezTo>
                  <a:pt x="39794" y="3406591"/>
                  <a:pt x="22886" y="3286625"/>
                  <a:pt x="51236" y="3385847"/>
                </a:cubicBezTo>
                <a:cubicBezTo>
                  <a:pt x="63764" y="3429695"/>
                  <a:pt x="58938" y="3448141"/>
                  <a:pt x="92179" y="3481382"/>
                </a:cubicBezTo>
                <a:cubicBezTo>
                  <a:pt x="103777" y="3492980"/>
                  <a:pt x="119475" y="3499579"/>
                  <a:pt x="133123" y="3508677"/>
                </a:cubicBezTo>
                <a:cubicBezTo>
                  <a:pt x="137672" y="3535973"/>
                  <a:pt x="138820" y="3564059"/>
                  <a:pt x="146771" y="3590564"/>
                </a:cubicBezTo>
                <a:cubicBezTo>
                  <a:pt x="152617" y="3610051"/>
                  <a:pt x="166052" y="3626455"/>
                  <a:pt x="174066" y="3645155"/>
                </a:cubicBezTo>
                <a:cubicBezTo>
                  <a:pt x="179733" y="3658378"/>
                  <a:pt x="183165" y="3672450"/>
                  <a:pt x="187714" y="3686098"/>
                </a:cubicBezTo>
                <a:cubicBezTo>
                  <a:pt x="145035" y="3856811"/>
                  <a:pt x="199587" y="3644537"/>
                  <a:pt x="160418" y="3781632"/>
                </a:cubicBezTo>
                <a:cubicBezTo>
                  <a:pt x="155265" y="3799667"/>
                  <a:pt x="155159" y="3819446"/>
                  <a:pt x="146771" y="3836223"/>
                </a:cubicBezTo>
                <a:cubicBezTo>
                  <a:pt x="132100" y="3865565"/>
                  <a:pt x="92179" y="3918110"/>
                  <a:pt x="92179" y="3918110"/>
                </a:cubicBezTo>
                <a:cubicBezTo>
                  <a:pt x="119927" y="4056847"/>
                  <a:pt x="91497" y="3929370"/>
                  <a:pt x="119475" y="4027292"/>
                </a:cubicBezTo>
                <a:cubicBezTo>
                  <a:pt x="124628" y="4045327"/>
                  <a:pt x="136207" y="4063381"/>
                  <a:pt x="133123" y="4081883"/>
                </a:cubicBezTo>
                <a:cubicBezTo>
                  <a:pt x="131008" y="4094575"/>
                  <a:pt x="114926" y="4100080"/>
                  <a:pt x="105827" y="410917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11507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ississippi River Basin and hypoxic zone in the Gulf of Mexico"/>
          <p:cNvPicPr>
            <a:picLocks noChangeAspect="1" noChangeArrowheads="1"/>
          </p:cNvPicPr>
          <p:nvPr/>
        </p:nvPicPr>
        <p:blipFill>
          <a:blip r:embed="rId3" cstate="print"/>
          <a:srcRect/>
          <a:stretch>
            <a:fillRect/>
          </a:stretch>
        </p:blipFill>
        <p:spPr bwMode="auto">
          <a:xfrm>
            <a:off x="2074443" y="191955"/>
            <a:ext cx="7696200" cy="5540375"/>
          </a:xfrm>
          <a:prstGeom prst="rect">
            <a:avLst/>
          </a:prstGeom>
          <a:noFill/>
        </p:spPr>
      </p:pic>
      <p:pic>
        <p:nvPicPr>
          <p:cNvPr id="3" name="Picture 4" descr="Satellite image of the Gulf of Mexico dead zone"/>
          <p:cNvPicPr>
            <a:picLocks noChangeAspect="1" noChangeArrowheads="1"/>
          </p:cNvPicPr>
          <p:nvPr/>
        </p:nvPicPr>
        <p:blipFill>
          <a:blip r:embed="rId4" cstate="print"/>
          <a:srcRect/>
          <a:stretch>
            <a:fillRect/>
          </a:stretch>
        </p:blipFill>
        <p:spPr bwMode="auto">
          <a:xfrm>
            <a:off x="669087" y="4800600"/>
            <a:ext cx="2886913" cy="1863460"/>
          </a:xfrm>
          <a:prstGeom prst="rect">
            <a:avLst/>
          </a:prstGeom>
          <a:noFill/>
        </p:spPr>
      </p:pic>
      <p:pic>
        <p:nvPicPr>
          <p:cNvPr id="4" name="Picture 6" descr="http://serc.carleton.edu/images/microbelife/topics/map_of_gulf_of_.jpg"/>
          <p:cNvPicPr>
            <a:picLocks noChangeAspect="1" noChangeArrowheads="1"/>
          </p:cNvPicPr>
          <p:nvPr/>
        </p:nvPicPr>
        <p:blipFill>
          <a:blip r:embed="rId5" cstate="print"/>
          <a:srcRect/>
          <a:stretch>
            <a:fillRect/>
          </a:stretch>
        </p:blipFill>
        <p:spPr bwMode="auto">
          <a:xfrm>
            <a:off x="-76200" y="1143000"/>
            <a:ext cx="4191000" cy="3506470"/>
          </a:xfrm>
          <a:prstGeom prst="rect">
            <a:avLst/>
          </a:prstGeom>
          <a:noFill/>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eadzone_how061007"/>
          <p:cNvPicPr>
            <a:picLocks noChangeAspect="1" noChangeArrowheads="1"/>
          </p:cNvPicPr>
          <p:nvPr/>
        </p:nvPicPr>
        <p:blipFill>
          <a:blip r:embed="rId3" cstate="print"/>
          <a:srcRect/>
          <a:stretch>
            <a:fillRect/>
          </a:stretch>
        </p:blipFill>
        <p:spPr bwMode="auto">
          <a:xfrm>
            <a:off x="0" y="66675"/>
            <a:ext cx="9144000" cy="6791325"/>
          </a:xfrm>
          <a:prstGeom prst="rect">
            <a:avLst/>
          </a:prstGeom>
          <a:noFill/>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0"/>
            <a:ext cx="8229600" cy="1139825"/>
          </a:xfrm>
        </p:spPr>
        <p:txBody>
          <a:bodyPr/>
          <a:lstStyle/>
          <a:p>
            <a:r>
              <a:rPr lang="en-US"/>
              <a:t>Dead Zone</a:t>
            </a:r>
          </a:p>
        </p:txBody>
      </p:sp>
      <p:sp>
        <p:nvSpPr>
          <p:cNvPr id="90115" name="Rectangle 3"/>
          <p:cNvSpPr>
            <a:spLocks noGrp="1" noChangeArrowheads="1"/>
          </p:cNvSpPr>
          <p:nvPr>
            <p:ph type="body" idx="1"/>
          </p:nvPr>
        </p:nvSpPr>
        <p:spPr>
          <a:xfrm>
            <a:off x="381000" y="1295400"/>
            <a:ext cx="8229600" cy="4530725"/>
          </a:xfrm>
        </p:spPr>
        <p:txBody>
          <a:bodyPr/>
          <a:lstStyle/>
          <a:p>
            <a:pPr>
              <a:buFont typeface="Wingdings" pitchFamily="2" charset="2"/>
              <a:buNone/>
            </a:pPr>
            <a:endParaRPr lang="en-US" dirty="0"/>
          </a:p>
          <a:p>
            <a:r>
              <a:rPr lang="en-US" dirty="0"/>
              <a:t>How many areas like this are around the world?</a:t>
            </a:r>
          </a:p>
          <a:p>
            <a:r>
              <a:rPr lang="en-US" dirty="0"/>
              <a:t>What type of systems are prone to hypoxia?</a:t>
            </a:r>
          </a:p>
          <a:p>
            <a:endParaRPr lang="en-US" b="1" dirty="0" smtClean="0"/>
          </a:p>
          <a:p>
            <a:endParaRPr lang="en-US" b="1" dirty="0"/>
          </a:p>
          <a:p>
            <a:r>
              <a:rPr lang="en-US" b="1" dirty="0" smtClean="0"/>
              <a:t>What </a:t>
            </a:r>
            <a:r>
              <a:rPr lang="en-US" b="1" dirty="0"/>
              <a:t>is the cure?</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Stratification</a:t>
            </a:r>
            <a:endParaRPr lang="en-US" dirty="0"/>
          </a:p>
        </p:txBody>
      </p:sp>
      <p:sp>
        <p:nvSpPr>
          <p:cNvPr id="3" name="Content Placeholder 2"/>
          <p:cNvSpPr>
            <a:spLocks noGrp="1"/>
          </p:cNvSpPr>
          <p:nvPr>
            <p:ph idx="1"/>
          </p:nvPr>
        </p:nvSpPr>
        <p:spPr>
          <a:xfrm>
            <a:off x="228600" y="1874837"/>
            <a:ext cx="8229600" cy="4525963"/>
          </a:xfrm>
        </p:spPr>
        <p:txBody>
          <a:bodyPr/>
          <a:lstStyle/>
          <a:p>
            <a:r>
              <a:rPr lang="en-US" dirty="0" smtClean="0"/>
              <a:t>Physically mix a lake</a:t>
            </a:r>
          </a:p>
          <a:p>
            <a:endParaRPr lang="en-US" dirty="0" smtClean="0"/>
          </a:p>
          <a:p>
            <a:endParaRPr lang="en-US" dirty="0" smtClean="0"/>
          </a:p>
          <a:p>
            <a:endParaRPr lang="en-US" dirty="0" smtClean="0"/>
          </a:p>
          <a:p>
            <a:r>
              <a:rPr lang="en-US" dirty="0" err="1" smtClean="0"/>
              <a:t>Hypolimnetic</a:t>
            </a:r>
            <a:r>
              <a:rPr lang="en-US" dirty="0" smtClean="0"/>
              <a:t> withdrawal</a:t>
            </a:r>
            <a:endParaRPr lang="en-US" dirty="0"/>
          </a:p>
        </p:txBody>
      </p:sp>
      <p:pic>
        <p:nvPicPr>
          <p:cNvPr id="167940" name="Picture 4" descr="http://www.vitalbodies.com/blog/wp-content/uploads/2009/04/solarbee_hypo.jpg"/>
          <p:cNvPicPr>
            <a:picLocks noChangeAspect="1" noChangeArrowheads="1"/>
          </p:cNvPicPr>
          <p:nvPr/>
        </p:nvPicPr>
        <p:blipFill>
          <a:blip r:embed="rId3" cstate="print"/>
          <a:srcRect/>
          <a:stretch>
            <a:fillRect/>
          </a:stretch>
        </p:blipFill>
        <p:spPr bwMode="auto">
          <a:xfrm>
            <a:off x="5016500" y="1371600"/>
            <a:ext cx="3746500" cy="2309214"/>
          </a:xfrm>
          <a:prstGeom prst="rect">
            <a:avLst/>
          </a:prstGeom>
          <a:noFill/>
        </p:spPr>
      </p:pic>
      <p:pic>
        <p:nvPicPr>
          <p:cNvPr id="167942" name="Picture 6" descr="http://lmfrfoundation.org/images/cold_water_proj/Diagram_of_Cmp_Air-sm.jpg"/>
          <p:cNvPicPr>
            <a:picLocks noChangeAspect="1" noChangeArrowheads="1"/>
          </p:cNvPicPr>
          <p:nvPr/>
        </p:nvPicPr>
        <p:blipFill>
          <a:blip r:embed="rId4" cstate="print"/>
          <a:srcRect/>
          <a:stretch>
            <a:fillRect/>
          </a:stretch>
        </p:blipFill>
        <p:spPr bwMode="auto">
          <a:xfrm>
            <a:off x="5105400" y="3962400"/>
            <a:ext cx="3657600" cy="2744916"/>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Better Management</a:t>
            </a:r>
            <a:endParaRPr lang="en-US" dirty="0"/>
          </a:p>
        </p:txBody>
      </p:sp>
      <p:sp>
        <p:nvSpPr>
          <p:cNvPr id="3" name="Content Placeholder 2"/>
          <p:cNvSpPr>
            <a:spLocks noGrp="1"/>
          </p:cNvSpPr>
          <p:nvPr>
            <p:ph idx="1"/>
          </p:nvPr>
        </p:nvSpPr>
        <p:spPr>
          <a:xfrm>
            <a:off x="457200" y="1066800"/>
            <a:ext cx="8229600" cy="4525963"/>
          </a:xfrm>
        </p:spPr>
        <p:txBody>
          <a:bodyPr/>
          <a:lstStyle/>
          <a:p>
            <a:r>
              <a:rPr lang="en-US" dirty="0" err="1" smtClean="0"/>
              <a:t>BMP’s</a:t>
            </a:r>
            <a:endParaRPr lang="en-US" dirty="0"/>
          </a:p>
        </p:txBody>
      </p:sp>
      <p:pic>
        <p:nvPicPr>
          <p:cNvPr id="191490" name="Picture 2" descr="http://www.lyco.org/Portals/1/Chesapeake%20Bay%20Initiative/Images/bmp_illo_2.jpg"/>
          <p:cNvPicPr>
            <a:picLocks noChangeAspect="1" noChangeArrowheads="1"/>
          </p:cNvPicPr>
          <p:nvPr/>
        </p:nvPicPr>
        <p:blipFill>
          <a:blip r:embed="rId3" cstate="print"/>
          <a:srcRect/>
          <a:stretch>
            <a:fillRect/>
          </a:stretch>
        </p:blipFill>
        <p:spPr bwMode="auto">
          <a:xfrm>
            <a:off x="6324600" y="1390649"/>
            <a:ext cx="2366739" cy="5467351"/>
          </a:xfrm>
          <a:prstGeom prst="rect">
            <a:avLst/>
          </a:prstGeom>
          <a:noFill/>
        </p:spPr>
      </p:pic>
      <p:pic>
        <p:nvPicPr>
          <p:cNvPr id="191492" name="Picture 4" descr="http://www.lyco.org/Portals/1/Chesapeake%20Bay%20Initiative/Images/bmp_illo_3.jpg"/>
          <p:cNvPicPr>
            <a:picLocks noChangeAspect="1" noChangeArrowheads="1"/>
          </p:cNvPicPr>
          <p:nvPr/>
        </p:nvPicPr>
        <p:blipFill>
          <a:blip r:embed="rId4" cstate="print"/>
          <a:srcRect/>
          <a:stretch>
            <a:fillRect/>
          </a:stretch>
        </p:blipFill>
        <p:spPr bwMode="auto">
          <a:xfrm>
            <a:off x="838200" y="1676400"/>
            <a:ext cx="4800600" cy="2502441"/>
          </a:xfrm>
          <a:prstGeom prst="rect">
            <a:avLst/>
          </a:prstGeom>
          <a:noFill/>
        </p:spPr>
      </p:pic>
      <p:pic>
        <p:nvPicPr>
          <p:cNvPr id="191494" name="Picture 6" descr="http://www.lyco.org/Portals/1/Chesapeake%20Bay%20Initiative/Images/bmp_illo_4.jpg"/>
          <p:cNvPicPr>
            <a:picLocks noChangeAspect="1" noChangeArrowheads="1"/>
          </p:cNvPicPr>
          <p:nvPr/>
        </p:nvPicPr>
        <p:blipFill>
          <a:blip r:embed="rId5" cstate="print"/>
          <a:srcRect/>
          <a:stretch>
            <a:fillRect/>
          </a:stretch>
        </p:blipFill>
        <p:spPr bwMode="auto">
          <a:xfrm>
            <a:off x="990600" y="4221498"/>
            <a:ext cx="4466234" cy="2636502"/>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fontScale="90000"/>
          </a:bodyPr>
          <a:lstStyle/>
          <a:p>
            <a:r>
              <a:rPr lang="en-US" dirty="0" smtClean="0"/>
              <a:t>Waste Water </a:t>
            </a:r>
            <a:r>
              <a:rPr lang="en-US" dirty="0" err="1" smtClean="0"/>
              <a:t>Teatment</a:t>
            </a:r>
            <a:r>
              <a:rPr lang="en-US" dirty="0" smtClean="0"/>
              <a:t>:</a:t>
            </a:r>
            <a:br>
              <a:rPr lang="en-US" dirty="0" smtClean="0"/>
            </a:br>
            <a:r>
              <a:rPr lang="en-US" dirty="0" smtClean="0"/>
              <a:t>Primary </a:t>
            </a:r>
            <a:r>
              <a:rPr lang="en-US" dirty="0"/>
              <a:t>Treatment</a:t>
            </a:r>
          </a:p>
        </p:txBody>
      </p:sp>
      <p:sp>
        <p:nvSpPr>
          <p:cNvPr id="25603" name="Rectangle 3"/>
          <p:cNvSpPr>
            <a:spLocks noGrp="1" noChangeArrowheads="1"/>
          </p:cNvSpPr>
          <p:nvPr>
            <p:ph type="body" sz="half" idx="1"/>
          </p:nvPr>
        </p:nvSpPr>
        <p:spPr/>
        <p:txBody>
          <a:bodyPr/>
          <a:lstStyle/>
          <a:p>
            <a:r>
              <a:rPr lang="en-US" sz="2800"/>
              <a:t>Objective</a:t>
            </a:r>
          </a:p>
          <a:p>
            <a:pPr lvl="1"/>
            <a:r>
              <a:rPr lang="en-US" sz="2400"/>
              <a:t>POM removal</a:t>
            </a:r>
          </a:p>
          <a:p>
            <a:endParaRPr lang="en-US" sz="2800"/>
          </a:p>
          <a:p>
            <a:r>
              <a:rPr lang="en-US" sz="2800"/>
              <a:t>Settling Process</a:t>
            </a:r>
          </a:p>
          <a:p>
            <a:pPr lvl="1"/>
            <a:r>
              <a:rPr lang="en-US" sz="2400"/>
              <a:t>Water</a:t>
            </a:r>
          </a:p>
          <a:p>
            <a:pPr lvl="1"/>
            <a:r>
              <a:rPr lang="en-US" sz="2400"/>
              <a:t>Sludge</a:t>
            </a:r>
          </a:p>
          <a:p>
            <a:endParaRPr lang="en-US" sz="2800"/>
          </a:p>
        </p:txBody>
      </p:sp>
      <p:pic>
        <p:nvPicPr>
          <p:cNvPr id="25604" name="Picture 4" descr="sewage10"/>
          <p:cNvPicPr>
            <a:picLocks noGrp="1" noChangeAspect="1" noChangeArrowheads="1"/>
          </p:cNvPicPr>
          <p:nvPr>
            <p:ph sz="quarter" idx="2"/>
          </p:nvPr>
        </p:nvPicPr>
        <p:blipFill>
          <a:blip r:embed="rId3" cstate="print"/>
          <a:srcRect/>
          <a:stretch>
            <a:fillRect/>
          </a:stretch>
        </p:blipFill>
        <p:spPr>
          <a:xfrm>
            <a:off x="5105400" y="1676400"/>
            <a:ext cx="2971800" cy="2368550"/>
          </a:xfrm>
          <a:noFill/>
          <a:ln/>
        </p:spPr>
      </p:pic>
      <p:pic>
        <p:nvPicPr>
          <p:cNvPr id="25606" name="Picture 6" descr="sewage2"/>
          <p:cNvPicPr>
            <a:picLocks noGrp="1" noChangeAspect="1" noChangeArrowheads="1"/>
          </p:cNvPicPr>
          <p:nvPr>
            <p:ph sz="quarter" idx="3"/>
          </p:nvPr>
        </p:nvPicPr>
        <p:blipFill>
          <a:blip r:embed="rId4" cstate="print"/>
          <a:srcRect/>
          <a:stretch>
            <a:fillRect/>
          </a:stretch>
        </p:blipFill>
        <p:spPr>
          <a:xfrm>
            <a:off x="5105400" y="4267200"/>
            <a:ext cx="2971800" cy="2214562"/>
          </a:xfrm>
          <a:noFill/>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Secondary Treatment</a:t>
            </a:r>
          </a:p>
        </p:txBody>
      </p:sp>
      <p:sp>
        <p:nvSpPr>
          <p:cNvPr id="29699" name="Rectangle 3"/>
          <p:cNvSpPr>
            <a:spLocks noGrp="1" noChangeArrowheads="1"/>
          </p:cNvSpPr>
          <p:nvPr>
            <p:ph type="body" idx="1"/>
          </p:nvPr>
        </p:nvSpPr>
        <p:spPr/>
        <p:txBody>
          <a:bodyPr/>
          <a:lstStyle/>
          <a:p>
            <a:r>
              <a:rPr lang="en-US"/>
              <a:t>Objective</a:t>
            </a:r>
          </a:p>
          <a:p>
            <a:pPr lvl="1"/>
            <a:r>
              <a:rPr lang="en-US"/>
              <a:t>DOM  removal</a:t>
            </a:r>
          </a:p>
          <a:p>
            <a:pPr lvl="1"/>
            <a:endParaRPr lang="en-US"/>
          </a:p>
          <a:p>
            <a:pPr lvl="1"/>
            <a:endParaRPr lang="en-US"/>
          </a:p>
          <a:p>
            <a:r>
              <a:rPr lang="en-US" u="sng"/>
              <a:t>Aerobic</a:t>
            </a:r>
            <a:r>
              <a:rPr lang="en-US"/>
              <a:t> </a:t>
            </a:r>
            <a:r>
              <a:rPr lang="en-US" u="sng"/>
              <a:t>biological</a:t>
            </a:r>
            <a:r>
              <a:rPr lang="en-US"/>
              <a:t> process</a:t>
            </a:r>
          </a:p>
          <a:p>
            <a:pPr lvl="1">
              <a:buFontTx/>
              <a:buNone/>
            </a:pPr>
            <a:r>
              <a:rPr lang="en-US"/>
              <a:t>1. Trickling Filter</a:t>
            </a:r>
          </a:p>
          <a:p>
            <a:pPr lvl="1"/>
            <a:endParaRPr lang="en-US"/>
          </a:p>
          <a:p>
            <a:pPr lvl="1">
              <a:buFontTx/>
              <a:buNone/>
            </a:pPr>
            <a:r>
              <a:rPr lang="en-US"/>
              <a:t>2. Activated Sludge</a:t>
            </a:r>
          </a:p>
          <a:p>
            <a:pPr lvl="1"/>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76200"/>
            <a:ext cx="8229600" cy="1143000"/>
          </a:xfrm>
        </p:spPr>
        <p:txBody>
          <a:bodyPr/>
          <a:lstStyle/>
          <a:p>
            <a:r>
              <a:rPr lang="en-US"/>
              <a:t>Trickling Filter	</a:t>
            </a:r>
          </a:p>
        </p:txBody>
      </p:sp>
      <p:pic>
        <p:nvPicPr>
          <p:cNvPr id="31752" name="Picture 8" descr="sewage9"/>
          <p:cNvPicPr>
            <a:picLocks noGrp="1" noChangeAspect="1" noChangeArrowheads="1"/>
          </p:cNvPicPr>
          <p:nvPr>
            <p:ph sz="half" idx="1"/>
          </p:nvPr>
        </p:nvPicPr>
        <p:blipFill>
          <a:blip r:embed="rId3" cstate="print"/>
          <a:srcRect/>
          <a:stretch>
            <a:fillRect/>
          </a:stretch>
        </p:blipFill>
        <p:spPr>
          <a:xfrm>
            <a:off x="2362200" y="3810000"/>
            <a:ext cx="4191000" cy="3143250"/>
          </a:xfrm>
          <a:noFill/>
          <a:ln/>
        </p:spPr>
      </p:pic>
      <p:pic>
        <p:nvPicPr>
          <p:cNvPr id="31748" name="Picture 4" descr="sewage42F"/>
          <p:cNvPicPr>
            <a:picLocks noGrp="1" noChangeAspect="1" noChangeArrowheads="1"/>
          </p:cNvPicPr>
          <p:nvPr>
            <p:ph idx="4294967295"/>
          </p:nvPr>
        </p:nvPicPr>
        <p:blipFill>
          <a:blip r:embed="rId4" cstate="print"/>
          <a:srcRect/>
          <a:stretch>
            <a:fillRect/>
          </a:stretch>
        </p:blipFill>
        <p:spPr>
          <a:xfrm>
            <a:off x="5029200" y="1143000"/>
            <a:ext cx="3124200" cy="2559050"/>
          </a:xfrm>
          <a:noFill/>
          <a:ln/>
        </p:spPr>
      </p:pic>
      <p:pic>
        <p:nvPicPr>
          <p:cNvPr id="31754" name="Picture 10" descr="sewage21"/>
          <p:cNvPicPr>
            <a:picLocks noGrp="1" noChangeAspect="1" noChangeArrowheads="1"/>
          </p:cNvPicPr>
          <p:nvPr>
            <p:ph sz="half" idx="2"/>
          </p:nvPr>
        </p:nvPicPr>
        <p:blipFill>
          <a:blip r:embed="rId5" cstate="print"/>
          <a:srcRect/>
          <a:stretch>
            <a:fillRect/>
          </a:stretch>
        </p:blipFill>
        <p:spPr>
          <a:xfrm>
            <a:off x="1066800" y="1143000"/>
            <a:ext cx="3810000" cy="2586038"/>
          </a:xfrm>
          <a:noFill/>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t>Activated Sludge…more later</a:t>
            </a:r>
          </a:p>
        </p:txBody>
      </p:sp>
      <p:pic>
        <p:nvPicPr>
          <p:cNvPr id="37892" name="Picture 4" descr="sewage8"/>
          <p:cNvPicPr>
            <a:picLocks noGrp="1" noChangeAspect="1" noChangeArrowheads="1"/>
          </p:cNvPicPr>
          <p:nvPr>
            <p:ph idx="1"/>
          </p:nvPr>
        </p:nvPicPr>
        <p:blipFill>
          <a:blip r:embed="rId3" cstate="print"/>
          <a:srcRect/>
          <a:stretch>
            <a:fillRect/>
          </a:stretch>
        </p:blipFill>
        <p:spPr>
          <a:xfrm>
            <a:off x="1554163" y="1600200"/>
            <a:ext cx="6034087" cy="4525963"/>
          </a:xfrm>
          <a:noFill/>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Tertiary Treatment</a:t>
            </a:r>
          </a:p>
        </p:txBody>
      </p:sp>
      <p:sp>
        <p:nvSpPr>
          <p:cNvPr id="40963" name="Rectangle 3"/>
          <p:cNvSpPr>
            <a:spLocks noGrp="1" noChangeArrowheads="1"/>
          </p:cNvSpPr>
          <p:nvPr>
            <p:ph type="body" idx="1"/>
          </p:nvPr>
        </p:nvSpPr>
        <p:spPr/>
        <p:txBody>
          <a:bodyPr/>
          <a:lstStyle/>
          <a:p>
            <a:r>
              <a:rPr lang="en-US"/>
              <a:t>Objective</a:t>
            </a:r>
          </a:p>
          <a:p>
            <a:pPr lvl="1"/>
            <a:r>
              <a:rPr lang="en-US"/>
              <a:t>Remaining dissolved organics</a:t>
            </a:r>
          </a:p>
          <a:p>
            <a:pPr lvl="1"/>
            <a:r>
              <a:rPr lang="en-US"/>
              <a:t>Dissolved inorganic matter</a:t>
            </a:r>
          </a:p>
          <a:p>
            <a:pPr lvl="2"/>
            <a:r>
              <a:rPr lang="en-US"/>
              <a:t>Nutrients (N and P)</a:t>
            </a:r>
          </a:p>
          <a:p>
            <a:endParaRPr lang="en-US"/>
          </a:p>
          <a:p>
            <a:r>
              <a:rPr lang="en-US"/>
              <a:t>Chemical Process – P</a:t>
            </a:r>
          </a:p>
          <a:p>
            <a:r>
              <a:rPr lang="en-US"/>
              <a:t>Biological Process - 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Nutrient Removal</a:t>
            </a:r>
          </a:p>
        </p:txBody>
      </p:sp>
      <p:sp>
        <p:nvSpPr>
          <p:cNvPr id="43011" name="Rectangle 3"/>
          <p:cNvSpPr>
            <a:spLocks noGrp="1" noChangeArrowheads="1"/>
          </p:cNvSpPr>
          <p:nvPr>
            <p:ph type="body" idx="1"/>
          </p:nvPr>
        </p:nvSpPr>
        <p:spPr/>
        <p:txBody>
          <a:bodyPr/>
          <a:lstStyle/>
          <a:p>
            <a:r>
              <a:rPr lang="en-US"/>
              <a:t>P Removal</a:t>
            </a:r>
          </a:p>
          <a:p>
            <a:pPr lvl="1"/>
            <a:r>
              <a:rPr lang="en-US"/>
              <a:t>Alum</a:t>
            </a:r>
          </a:p>
          <a:p>
            <a:pPr lvl="1"/>
            <a:r>
              <a:rPr lang="en-US"/>
              <a:t>Precipitate settles, separated, sent to landfill</a:t>
            </a:r>
          </a:p>
          <a:p>
            <a:endParaRPr lang="en-US"/>
          </a:p>
          <a:p>
            <a:r>
              <a:rPr lang="en-US"/>
              <a:t>N Removal</a:t>
            </a:r>
          </a:p>
          <a:p>
            <a:pPr lvl="1"/>
            <a:r>
              <a:rPr lang="en-US"/>
              <a:t>Ammonification</a:t>
            </a:r>
          </a:p>
          <a:p>
            <a:pPr lvl="1"/>
            <a:r>
              <a:rPr lang="en-US"/>
              <a:t>Nitrification</a:t>
            </a:r>
          </a:p>
          <a:p>
            <a:pPr lvl="1"/>
            <a:r>
              <a:rPr lang="en-US"/>
              <a:t>Denitrification</a:t>
            </a:r>
          </a:p>
          <a:p>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Nutrient Removal</a:t>
            </a:r>
          </a:p>
        </p:txBody>
      </p:sp>
      <p:sp>
        <p:nvSpPr>
          <p:cNvPr id="45059" name="Rectangle 3"/>
          <p:cNvSpPr>
            <a:spLocks noGrp="1" noChangeArrowheads="1"/>
          </p:cNvSpPr>
          <p:nvPr>
            <p:ph type="body" idx="1"/>
          </p:nvPr>
        </p:nvSpPr>
        <p:spPr>
          <a:xfrm>
            <a:off x="457200" y="1600200"/>
            <a:ext cx="8229600" cy="5486400"/>
          </a:xfrm>
        </p:spPr>
        <p:txBody>
          <a:bodyPr/>
          <a:lstStyle/>
          <a:p>
            <a:pPr>
              <a:lnSpc>
                <a:spcPct val="80000"/>
              </a:lnSpc>
            </a:pPr>
            <a:r>
              <a:rPr lang="en-US" sz="2800"/>
              <a:t>Irrigation</a:t>
            </a:r>
          </a:p>
          <a:p>
            <a:pPr>
              <a:lnSpc>
                <a:spcPct val="80000"/>
              </a:lnSpc>
            </a:pPr>
            <a:endParaRPr lang="en-US" sz="2800"/>
          </a:p>
          <a:p>
            <a:pPr>
              <a:lnSpc>
                <a:spcPct val="80000"/>
              </a:lnSpc>
            </a:pPr>
            <a:r>
              <a:rPr lang="en-US" sz="2800"/>
              <a:t>Constructed wetlands</a:t>
            </a:r>
          </a:p>
          <a:p>
            <a:pPr>
              <a:lnSpc>
                <a:spcPct val="80000"/>
              </a:lnSpc>
            </a:pPr>
            <a:endParaRPr lang="en-US" sz="2800"/>
          </a:p>
          <a:p>
            <a:pPr>
              <a:lnSpc>
                <a:spcPct val="80000"/>
              </a:lnSpc>
            </a:pPr>
            <a:endParaRPr lang="en-US" sz="2800"/>
          </a:p>
          <a:p>
            <a:pPr>
              <a:lnSpc>
                <a:spcPct val="80000"/>
              </a:lnSpc>
            </a:pPr>
            <a:endParaRPr lang="en-US" sz="2800"/>
          </a:p>
          <a:p>
            <a:pPr>
              <a:lnSpc>
                <a:spcPct val="80000"/>
              </a:lnSpc>
            </a:pPr>
            <a:endParaRPr lang="en-US" sz="2800"/>
          </a:p>
          <a:p>
            <a:pPr>
              <a:lnSpc>
                <a:spcPct val="80000"/>
              </a:lnSpc>
            </a:pPr>
            <a:endParaRPr lang="en-US" sz="2800"/>
          </a:p>
          <a:p>
            <a:pPr>
              <a:lnSpc>
                <a:spcPct val="80000"/>
              </a:lnSpc>
            </a:pPr>
            <a:r>
              <a:rPr lang="en-US" sz="2800"/>
              <a:t>Example: A 1990 study showed that, without the Congaree Bottomland Hardwood Swamp in South Carolina, the area would need a </a:t>
            </a:r>
            <a:r>
              <a:rPr lang="en-US" sz="2800">
                <a:solidFill>
                  <a:srgbClr val="990033"/>
                </a:solidFill>
              </a:rPr>
              <a:t>$5 million waste water treatment plant</a:t>
            </a:r>
            <a:r>
              <a:rPr lang="en-US" sz="2800"/>
              <a:t>.</a:t>
            </a:r>
            <a:r>
              <a:rPr lang="en-US" b="1"/>
              <a:t> </a:t>
            </a:r>
            <a:r>
              <a:rPr lang="en-US"/>
              <a:t/>
            </a:r>
            <a:br>
              <a:rPr lang="en-US"/>
            </a:br>
            <a:endParaRPr lang="en-US" sz="2800"/>
          </a:p>
          <a:p>
            <a:pPr>
              <a:lnSpc>
                <a:spcPct val="80000"/>
              </a:lnSpc>
            </a:pPr>
            <a:endParaRPr lang="en-US" sz="2800"/>
          </a:p>
        </p:txBody>
      </p:sp>
      <p:pic>
        <p:nvPicPr>
          <p:cNvPr id="45060" name="Picture 4" descr="CRW_0971"/>
          <p:cNvPicPr>
            <a:picLocks noChangeAspect="1" noChangeArrowheads="1"/>
          </p:cNvPicPr>
          <p:nvPr/>
        </p:nvPicPr>
        <p:blipFill>
          <a:blip r:embed="rId3" cstate="print"/>
          <a:srcRect/>
          <a:stretch>
            <a:fillRect/>
          </a:stretch>
        </p:blipFill>
        <p:spPr bwMode="auto">
          <a:xfrm>
            <a:off x="5867400" y="1371600"/>
            <a:ext cx="2465388" cy="3286125"/>
          </a:xfrm>
          <a:prstGeom prst="rect">
            <a:avLst/>
          </a:prstGeom>
          <a:noFill/>
        </p:spPr>
      </p:pic>
      <p:sp>
        <p:nvSpPr>
          <p:cNvPr id="45061" name="Line 5"/>
          <p:cNvSpPr>
            <a:spLocks noChangeShapeType="1"/>
          </p:cNvSpPr>
          <p:nvPr/>
        </p:nvSpPr>
        <p:spPr bwMode="auto">
          <a:xfrm flipV="1">
            <a:off x="3581400" y="3733800"/>
            <a:ext cx="2362200" cy="1676400"/>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HOTO" val="TRUE"/>
  <p:tag name="FILENAME" val="C:\Documents and Settings\ihernandez2\Desktop\eco.lect1.7N.jpg"/>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828</TotalTime>
  <Words>5654</Words>
  <Application>Microsoft Office PowerPoint</Application>
  <PresentationFormat>On-screen Show (4:3)</PresentationFormat>
  <Paragraphs>663</Paragraphs>
  <Slides>62</Slides>
  <Notes>60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62</vt:i4>
      </vt:variant>
    </vt:vector>
  </HeadingPairs>
  <TitlesOfParts>
    <vt:vector size="69" baseType="lpstr">
      <vt:lpstr>Arial</vt:lpstr>
      <vt:lpstr>Calibri</vt:lpstr>
      <vt:lpstr>Times</vt:lpstr>
      <vt:lpstr>Times New Roman</vt:lpstr>
      <vt:lpstr>Wingdings</vt:lpstr>
      <vt:lpstr>Office Theme</vt:lpstr>
      <vt:lpstr>SPW 8.0 Graph</vt:lpstr>
      <vt:lpstr>How do you control Algal Blooms?</vt:lpstr>
      <vt:lpstr>What do we (they) know…</vt:lpstr>
      <vt:lpstr>PowerPoint Presentation</vt:lpstr>
      <vt:lpstr>PowerPoint Presentation</vt:lpstr>
      <vt:lpstr>Where was P coming from</vt:lpstr>
      <vt:lpstr>PowerPoint Presentation</vt:lpstr>
      <vt:lpstr>PowerPoint Presentation</vt:lpstr>
      <vt:lpstr>PowerPoint Presentation</vt:lpstr>
      <vt:lpstr>PowerPoint Presentation</vt:lpstr>
      <vt:lpstr>PowerPoint Presentation</vt:lpstr>
      <vt:lpstr>Paradigm:  P limits algal production in freshwater systems</vt:lpstr>
      <vt:lpstr>PowerPoint Presentation</vt:lpstr>
      <vt:lpstr>PowerPoint Presentation</vt:lpstr>
      <vt:lpstr>Scientist are trying to determine which best management practices will reduce the eutrophication of a lake.  Water samples were collected and the following data was obtained for chlorophyll a concentrations (ug/L).</vt:lpstr>
      <vt:lpstr>Elser et al. (2007) – Meta-analysis</vt:lpstr>
      <vt:lpstr>Elser’s Conclusions </vt:lpstr>
      <vt:lpstr>Elser et al. (2007)</vt:lpstr>
      <vt:lpstr>What is going on with N?  </vt:lpstr>
      <vt:lpstr>Stoichiometry</vt:lpstr>
      <vt:lpstr>PowerPoint Presentation</vt:lpstr>
      <vt:lpstr>PowerPoint Presentation</vt:lpstr>
      <vt:lpstr>Cyanobacteria actually do well under N-limiting conditions (e.g. low TN:TP ratios)   WHY?</vt:lpstr>
      <vt:lpstr>Nitrogen fixation</vt:lpstr>
      <vt:lpstr>PowerPoint Presentation</vt:lpstr>
      <vt:lpstr>Nitrogen fixation</vt:lpstr>
      <vt:lpstr>N:P Ratio and Cyanobacterial Dominance</vt:lpstr>
      <vt:lpstr>Sources </vt:lpstr>
      <vt:lpstr>Review Question</vt:lpstr>
      <vt:lpstr>Review Question</vt:lpstr>
      <vt:lpstr>PowerPoint Presentation</vt:lpstr>
      <vt:lpstr>PowerPoint Presentation</vt:lpstr>
      <vt:lpstr>What does DO tell us?</vt:lpstr>
      <vt:lpstr>PowerPoint Presentation</vt:lpstr>
      <vt:lpstr>Where does DO come from?</vt:lpstr>
      <vt:lpstr>PowerPoint Presentation</vt:lpstr>
      <vt:lpstr>Algae in a Lake/Reservoir – oligotrophic and eutrophic </vt:lpstr>
      <vt:lpstr>Algae in a Lake/Reservoir – oligotrophic and eutrophic </vt:lpstr>
      <vt:lpstr>PowerPoint Presentation</vt:lpstr>
      <vt:lpstr>PowerPoint Presentation</vt:lpstr>
      <vt:lpstr>Oxygen Depth Profile in Stratified, Eutrophic Lake</vt:lpstr>
      <vt:lpstr>PowerPoint Presentation</vt:lpstr>
      <vt:lpstr>In the Hypolimnion…</vt:lpstr>
      <vt:lpstr>What is BOD?</vt:lpstr>
      <vt:lpstr>Biological Oxygen Demand</vt:lpstr>
      <vt:lpstr>PowerPoint Presentation</vt:lpstr>
      <vt:lpstr>BOD in Flowing Water</vt:lpstr>
      <vt:lpstr>Temperature profiles in an oligotrophic and eutrophic lake in the late summer? </vt:lpstr>
      <vt:lpstr>Temperature profiles in an oligotrophic and eutrophic lake in the late summer? </vt:lpstr>
      <vt:lpstr>Oxygen Profiles in an Oligotrophic and Eutrophic Lake in the late summer</vt:lpstr>
      <vt:lpstr>Oxygen Profiles in an Oligotrophic and Eutrophic Lake in the late summer</vt:lpstr>
      <vt:lpstr>PowerPoint Presentation</vt:lpstr>
      <vt:lpstr>PowerPoint Presentation</vt:lpstr>
      <vt:lpstr>Dead Zone</vt:lpstr>
      <vt:lpstr>Break Stratification</vt:lpstr>
      <vt:lpstr>Better Management</vt:lpstr>
      <vt:lpstr>Waste Water Teatment: Primary Treatment</vt:lpstr>
      <vt:lpstr>Secondary Treatment</vt:lpstr>
      <vt:lpstr>Trickling Filter </vt:lpstr>
      <vt:lpstr>Activated Sludge…more later</vt:lpstr>
      <vt:lpstr>Tertiary Treatment</vt:lpstr>
      <vt:lpstr>Nutrient Removal</vt:lpstr>
      <vt:lpstr>Nutrient Removal</vt:lpstr>
    </vt:vector>
  </TitlesOfParts>
  <Company>Oklahoma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Announcements</dc:title>
  <dc:creator>Andy Dzialowski</dc:creator>
  <cp:lastModifiedBy>Belden, Jason</cp:lastModifiedBy>
  <cp:revision>77</cp:revision>
  <cp:lastPrinted>2013-01-24T18:25:16Z</cp:lastPrinted>
  <dcterms:created xsi:type="dcterms:W3CDTF">2011-01-13T15:52:05Z</dcterms:created>
  <dcterms:modified xsi:type="dcterms:W3CDTF">2019-10-09T16:17:13Z</dcterms:modified>
</cp:coreProperties>
</file>